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71"/>
  </p:notesMasterIdLst>
  <p:handoutMasterIdLst>
    <p:handoutMasterId r:id="rId72"/>
  </p:handoutMasterIdLst>
  <p:sldIdLst>
    <p:sldId id="256" r:id="rId5"/>
    <p:sldId id="465" r:id="rId6"/>
    <p:sldId id="472" r:id="rId7"/>
    <p:sldId id="467" r:id="rId8"/>
    <p:sldId id="500" r:id="rId9"/>
    <p:sldId id="501" r:id="rId10"/>
    <p:sldId id="474" r:id="rId11"/>
    <p:sldId id="502" r:id="rId12"/>
    <p:sldId id="507" r:id="rId13"/>
    <p:sldId id="508" r:id="rId14"/>
    <p:sldId id="505" r:id="rId15"/>
    <p:sldId id="509" r:id="rId16"/>
    <p:sldId id="510" r:id="rId17"/>
    <p:sldId id="511" r:id="rId18"/>
    <p:sldId id="512" r:id="rId19"/>
    <p:sldId id="513" r:id="rId20"/>
    <p:sldId id="514" r:id="rId21"/>
    <p:sldId id="496" r:id="rId22"/>
    <p:sldId id="515" r:id="rId23"/>
    <p:sldId id="516" r:id="rId24"/>
    <p:sldId id="519" r:id="rId25"/>
    <p:sldId id="520" r:id="rId26"/>
    <p:sldId id="518" r:id="rId27"/>
    <p:sldId id="521" r:id="rId28"/>
    <p:sldId id="522" r:id="rId29"/>
    <p:sldId id="523" r:id="rId30"/>
    <p:sldId id="524" r:id="rId31"/>
    <p:sldId id="525" r:id="rId32"/>
    <p:sldId id="526" r:id="rId33"/>
    <p:sldId id="527" r:id="rId34"/>
    <p:sldId id="528" r:id="rId35"/>
    <p:sldId id="529" r:id="rId36"/>
    <p:sldId id="530" r:id="rId37"/>
    <p:sldId id="531" r:id="rId38"/>
    <p:sldId id="532" r:id="rId39"/>
    <p:sldId id="533" r:id="rId40"/>
    <p:sldId id="534" r:id="rId41"/>
    <p:sldId id="535" r:id="rId42"/>
    <p:sldId id="536" r:id="rId43"/>
    <p:sldId id="537" r:id="rId44"/>
    <p:sldId id="538" r:id="rId45"/>
    <p:sldId id="539" r:id="rId46"/>
    <p:sldId id="540" r:id="rId47"/>
    <p:sldId id="542" r:id="rId48"/>
    <p:sldId id="543" r:id="rId49"/>
    <p:sldId id="544" r:id="rId50"/>
    <p:sldId id="546" r:id="rId51"/>
    <p:sldId id="545" r:id="rId52"/>
    <p:sldId id="547" r:id="rId53"/>
    <p:sldId id="548" r:id="rId54"/>
    <p:sldId id="549" r:id="rId55"/>
    <p:sldId id="550" r:id="rId56"/>
    <p:sldId id="551" r:id="rId57"/>
    <p:sldId id="557" r:id="rId58"/>
    <p:sldId id="558" r:id="rId59"/>
    <p:sldId id="556" r:id="rId60"/>
    <p:sldId id="553" r:id="rId61"/>
    <p:sldId id="554" r:id="rId62"/>
    <p:sldId id="555" r:id="rId63"/>
    <p:sldId id="559" r:id="rId64"/>
    <p:sldId id="560" r:id="rId65"/>
    <p:sldId id="561" r:id="rId66"/>
    <p:sldId id="562" r:id="rId67"/>
    <p:sldId id="563" r:id="rId68"/>
    <p:sldId id="564" r:id="rId69"/>
    <p:sldId id="565" r:id="rId70"/>
  </p:sldIdLst>
  <p:sldSz cx="9144000" cy="6858000" type="screen4x3"/>
  <p:notesSz cx="9928225" cy="6797675"/>
  <p:custDataLst>
    <p:tags r:id="rId73"/>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C1D6FF"/>
    <a:srgbClr val="F5FC9A"/>
    <a:srgbClr val="B21212"/>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47" autoAdjust="0"/>
    <p:restoredTop sz="94935" autoAdjust="0"/>
  </p:normalViewPr>
  <p:slideViewPr>
    <p:cSldViewPr>
      <p:cViewPr varScale="1">
        <p:scale>
          <a:sx n="79" d="100"/>
          <a:sy n="79" d="100"/>
        </p:scale>
        <p:origin x="1386"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390332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4897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7216900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2660568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3521379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3085185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262533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7482841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2997071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863247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4859260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18853517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4112537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1687140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5801404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9425535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6973396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611017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365980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606121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7903315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41350729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1512721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40339632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737892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7777149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3365274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8092490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3719025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779510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40065617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11948301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35636882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16329496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32981717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3882795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7850578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1277789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49284707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895159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28673961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30987910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38775637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9716032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38334982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2134185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28640437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41849162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26789426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3391294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275354828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19862235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374422078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257060663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210399792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41966114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1401780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1099918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image" Target="../media/image2.jpeg"/><Relationship Id="rId4" Type="http://schemas.openxmlformats.org/officeDocument/2006/relationships/slide" Target="../slides/slide3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6" y="690884"/>
            <a:ext cx="189701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900" b="1" dirty="0" smtClean="0">
                <a:latin typeface="Arial" panose="020B0604020202020204" pitchFamily="34" charset="0"/>
                <a:cs typeface="Arial" panose="020B0604020202020204" pitchFamily="34" charset="0"/>
              </a:rPr>
              <a:t>19.1 - Variation</a:t>
            </a:r>
            <a:endParaRPr lang="en-GB" sz="19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2124064" y="690884"/>
            <a:ext cx="3024000" cy="359002"/>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900" b="1" dirty="0" smtClean="0">
                <a:latin typeface="Arial" panose="020B0604020202020204" pitchFamily="34" charset="0"/>
                <a:cs typeface="Arial" panose="020B0604020202020204" pitchFamily="34" charset="0"/>
              </a:rPr>
              <a:t>19.2 – Adaptive Features</a:t>
            </a:r>
            <a:endParaRPr lang="en-GB" sz="1900" b="1" dirty="0">
              <a:latin typeface="Arial" panose="020B0604020202020204" pitchFamily="34" charset="0"/>
              <a:cs typeface="Arial" panose="020B0604020202020204" pitchFamily="34" charset="0"/>
            </a:endParaRPr>
          </a:p>
        </p:txBody>
      </p:sp>
      <p:sp>
        <p:nvSpPr>
          <p:cNvPr id="9" name="Round Same Side Corner Rectangle 8">
            <a:hlinkClick r:id="rId4" action="ppaction://hlinksldjump"/>
          </p:cNvPr>
          <p:cNvSpPr/>
          <p:nvPr userDrawn="1"/>
        </p:nvSpPr>
        <p:spPr>
          <a:xfrm>
            <a:off x="5220072" y="690884"/>
            <a:ext cx="1800200" cy="359002"/>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900" b="1" dirty="0" smtClean="0">
                <a:latin typeface="Arial" panose="020B0604020202020204" pitchFamily="34" charset="0"/>
                <a:cs typeface="Arial" panose="020B0604020202020204" pitchFamily="34" charset="0"/>
              </a:rPr>
              <a:t>19.3 - Selection</a:t>
            </a:r>
            <a:endParaRPr lang="en-GB" sz="19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8" name="Picture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00392" y="44624"/>
            <a:ext cx="1008112" cy="96820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slide" Target="slide60.xml"/></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slide" Target="slide60.xml"/></Relationships>
</file>

<file path=ppt/slides/_rels/slide1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slide" Target="slide60.xml"/></Relationships>
</file>

<file path=ppt/slides/_rels/slide1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slide" Target="slide60.xml"/><Relationship Id="rId4" Type="http://schemas.openxmlformats.org/officeDocument/2006/relationships/image" Target="../media/image10.emf"/></Relationships>
</file>

<file path=ppt/slides/_rels/slide1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slide" Target="slide60.xml"/><Relationship Id="rId5" Type="http://schemas.openxmlformats.org/officeDocument/2006/relationships/image" Target="../media/image13.jpe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hyperlink" Target="Unit%2019/19.1%20-%20Variation%20Questions.docx"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slide" Target="slide60.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slide" Target="slide6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slide" Target="slide60.xml"/><Relationship Id="rId5" Type="http://schemas.openxmlformats.org/officeDocument/2006/relationships/image" Target="../media/image17.jpeg"/><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slide" Target="slide60.xml"/></Relationships>
</file>

<file path=ppt/slides/_rels/slide22.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slide" Target="slide60.xml"/></Relationships>
</file>

<file path=ppt/slides/_rels/slide23.xml.rels><?xml version="1.0" encoding="UTF-8" standalone="yes"?>
<Relationships xmlns="http://schemas.openxmlformats.org/package/2006/relationships"><Relationship Id="rId3" Type="http://schemas.openxmlformats.org/officeDocument/2006/relationships/hyperlink" Target="Unit%2019/19.1%20-%20Variation%20Activity.docx"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slide" Target="slide60.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slide" Target="slide63.xml"/><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slide" Target="slide63.xml"/><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slide" Target="slide63.xml"/><Relationship Id="rId4" Type="http://schemas.openxmlformats.org/officeDocument/2006/relationships/image" Target="../media/image23.emf"/></Relationships>
</file>

<file path=ppt/slides/_rels/slide2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slide" Target="slide63.xml"/></Relationships>
</file>

<file path=ppt/slides/_rels/slide28.xml.rels><?xml version="1.0" encoding="UTF-8" standalone="yes"?>
<Relationships xmlns="http://schemas.openxmlformats.org/package/2006/relationships"><Relationship Id="rId3" Type="http://schemas.openxmlformats.org/officeDocument/2006/relationships/hyperlink" Target="Unit%2019/19.2%20-%20Xerophyte.mp4"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slide" Target="slide63.xml"/><Relationship Id="rId5" Type="http://schemas.openxmlformats.org/officeDocument/2006/relationships/image" Target="../media/image26.jpeg"/><Relationship Id="rId4" Type="http://schemas.openxmlformats.org/officeDocument/2006/relationships/image" Target="../media/image25.jpeg"/></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6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63.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slide" Target="slide63.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65.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slide" Target="slide65.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slide" Target="slide65.xml"/><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slide" Target="slide65.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slide" Target="slide65.xml"/></Relationships>
</file>

<file path=ppt/slides/_rels/slide37.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slide" Target="slide65.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slide" Target="slide65.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slide" Target="slide65.xml"/><Relationship Id="rId4" Type="http://schemas.openxmlformats.org/officeDocument/2006/relationships/image" Target="../media/image3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slide" Target="slide65.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slide" Target="slide65.xml"/><Relationship Id="rId4" Type="http://schemas.openxmlformats.org/officeDocument/2006/relationships/image" Target="../media/image41.png"/></Relationships>
</file>

<file path=ppt/slides/_rels/slide4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slide" Target="slide65.xml"/></Relationships>
</file>

<file path=ppt/slides/_rels/slide43.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slide" Target="slide65.xml"/><Relationship Id="rId4" Type="http://schemas.openxmlformats.org/officeDocument/2006/relationships/hyperlink" Target="Unit%2019/19.3%20-%20Antibiotic%20resistance.mp4"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slide" Target="slide65.xml"/><Relationship Id="rId4" Type="http://schemas.openxmlformats.org/officeDocument/2006/relationships/image" Target="../media/image44.jpeg"/></Relationships>
</file>

<file path=ppt/slides/_rels/slide4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slide" Target="slide65.xml"/><Relationship Id="rId4" Type="http://schemas.openxmlformats.org/officeDocument/2006/relationships/image" Target="../media/image44.jpeg"/></Relationships>
</file>

<file path=ppt/slides/_rels/slide4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slide" Target="slide65.xml"/></Relationships>
</file>

<file path=ppt/slides/_rels/slide47.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slide" Target="slide65.xml"/></Relationships>
</file>

<file path=ppt/slides/_rels/slide48.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slide" Target="slide65.xml"/><Relationship Id="rId4" Type="http://schemas.openxmlformats.org/officeDocument/2006/relationships/hyperlink" Target="Unit%2019/19.3%20-%20Sickle%20Cell%20Anemia.mp4"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slide" Target="slide65.xml"/><Relationship Id="rId4" Type="http://schemas.openxmlformats.org/officeDocument/2006/relationships/hyperlink" Target="Unit%2019/19.3%20-%20Sickle%20Cell%20Anemia.mp4"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slide" Target="slide65.xml"/></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slide" Target="slide65.xml"/><Relationship Id="rId4" Type="http://schemas.openxmlformats.org/officeDocument/2006/relationships/image" Target="../media/image49.jpeg"/></Relationships>
</file>

<file path=ppt/slides/_rels/slide5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slide" Target="slide65.xml"/><Relationship Id="rId4" Type="http://schemas.openxmlformats.org/officeDocument/2006/relationships/image" Target="../media/image49.jpeg"/></Relationships>
</file>

<file path=ppt/slides/_rels/slide53.xml.rels><?xml version="1.0" encoding="UTF-8" standalone="yes"?>
<Relationships xmlns="http://schemas.openxmlformats.org/package/2006/relationships"><Relationship Id="rId3" Type="http://schemas.openxmlformats.org/officeDocument/2006/relationships/hyperlink" Target="Unit%2019/19.3%20-%20Selection.docx"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Unit%2019/19%20-%20End%20of%20Chapter%20Questions.docx"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Unit%2019/19%20-%20End%20of%20Chapter%20Questions.docx"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hyperlink" Target="Unit%2019/19%20-%20End%20of%20Chapter%20Questions.docx" TargetMode="External"/><Relationship Id="rId4" Type="http://schemas.openxmlformats.org/officeDocument/2006/relationships/image" Target="../media/image51.emf"/></Relationships>
</file>

<file path=ppt/slides/_rels/slide5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hyperlink" Target="Unit%2019/19%20-%20End%20of%20Chapter%20Questions.docx" TargetMode="External"/></Relationships>
</file>

<file path=ppt/slides/_rels/slide58.xml.rels><?xml version="1.0" encoding="UTF-8" standalone="yes"?>
<Relationships xmlns="http://schemas.openxmlformats.org/package/2006/relationships"><Relationship Id="rId3" Type="http://schemas.openxmlformats.org/officeDocument/2006/relationships/hyperlink" Target="Unit%2019/19%20-%20End%20of%20Chapter%20Questions.docx"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Unit%2019/19%20-%20End%20of%20Chapter%20Questions.docx"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Unit%2019/19%20-%20Workbook%20Questions.docx"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hyperlink" Target="Unit%2019/19%20-%20Workbook%20Questions.docx" TargetMode="External"/></Relationships>
</file>

<file path=ppt/slides/_rels/slide62.xml.rels><?xml version="1.0" encoding="UTF-8" standalone="yes"?>
<Relationships xmlns="http://schemas.openxmlformats.org/package/2006/relationships"><Relationship Id="rId3" Type="http://schemas.openxmlformats.org/officeDocument/2006/relationships/hyperlink" Target="Unit%2019/19%20-%20Workbook%20Questions.docx" TargetMode="External"/><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hyperlink" Target="Unit%2019/19%20-%20Workbook%20Questions.docx" TargetMode="External"/><Relationship Id="rId4" Type="http://schemas.openxmlformats.org/officeDocument/2006/relationships/image" Target="../media/image55.jpeg"/></Relationships>
</file>

<file path=ppt/slides/_rels/slide6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hyperlink" Target="Unit%2019/19%20-%20Workbook%20Questions.docx"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hyperlink" Target="Unit%2019/19%20-%20Workbook%20Questions.docx" TargetMode="External"/></Relationships>
</file>

<file path=ppt/slides/_rels/slide66.xml.rels><?xml version="1.0" encoding="UTF-8" standalone="yes"?>
<Relationships xmlns="http://schemas.openxmlformats.org/package/2006/relationships"><Relationship Id="rId3" Type="http://schemas.openxmlformats.org/officeDocument/2006/relationships/hyperlink" Target="Unit%2019/19%20-%20Workbook%20Questions.docx"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6021288"/>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IE"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19 </a:t>
            </a:r>
            <a:r>
              <a:rPr lang="en-IE"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Variation and </a:t>
            </a:r>
            <a:r>
              <a:rPr lang="en-GB"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Natural Selection</a:t>
            </a:r>
            <a:endPar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descr="Image result for Natural Selec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144" y="2060848"/>
            <a:ext cx="3168352" cy="3136668"/>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 iGCSE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332656"/>
            <a:ext cx="1649468" cy="158417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19 - Variation </a:t>
            </a:r>
            <a:r>
              <a:rPr lang="en-US" sz="4000" dirty="0"/>
              <a:t>and selection</a:t>
            </a:r>
          </a:p>
        </p:txBody>
      </p:sp>
      <p:sp>
        <p:nvSpPr>
          <p:cNvPr id="34" name="Rectangle 33"/>
          <p:cNvSpPr/>
          <p:nvPr/>
        </p:nvSpPr>
        <p:spPr>
          <a:xfrm>
            <a:off x="179512" y="1124744"/>
            <a:ext cx="8640961" cy="5909310"/>
          </a:xfrm>
          <a:prstGeom prst="rect">
            <a:avLst/>
          </a:prstGeom>
        </p:spPr>
        <p:txBody>
          <a:bodyPr wrap="square">
            <a:spAutoFit/>
          </a:bodyPr>
          <a:lstStyle/>
          <a:p>
            <a:pPr>
              <a:buClr>
                <a:srgbClr val="0070C0"/>
              </a:buClr>
              <a:buSzPct val="80000"/>
            </a:pPr>
            <a:r>
              <a:rPr lang="en-US" sz="1580" b="1" dirty="0" smtClean="0"/>
              <a:t>19.3 – Selection</a:t>
            </a:r>
          </a:p>
          <a:p>
            <a:pPr>
              <a:buClr>
                <a:srgbClr val="0070C0"/>
              </a:buClr>
              <a:buSzPct val="80000"/>
            </a:pPr>
            <a:r>
              <a:rPr lang="en-US" sz="1580" b="1" dirty="0" smtClean="0"/>
              <a:t>Core</a:t>
            </a:r>
          </a:p>
          <a:p>
            <a:pPr marL="355600" indent="-355600">
              <a:buClr>
                <a:srgbClr val="0070C0"/>
              </a:buClr>
              <a:buSzPct val="80000"/>
              <a:buFont typeface="Wingdings 3" panose="05040102010807070707" pitchFamily="18" charset="2"/>
              <a:buChar char=""/>
            </a:pPr>
            <a:r>
              <a:rPr lang="en-US" sz="1580" dirty="0" smtClean="0"/>
              <a:t>Describe </a:t>
            </a:r>
            <a:r>
              <a:rPr lang="en-US" sz="1580" dirty="0"/>
              <a:t>natural selection with reference to:</a:t>
            </a:r>
          </a:p>
          <a:p>
            <a:pPr marL="711200" indent="-271463">
              <a:buClr>
                <a:srgbClr val="0070C0"/>
              </a:buClr>
              <a:buSzPct val="80000"/>
              <a:buFont typeface="Wingdings" panose="05000000000000000000" pitchFamily="2" charset="2"/>
              <a:buChar char="§"/>
            </a:pPr>
            <a:r>
              <a:rPr lang="en-US" sz="1580" dirty="0" smtClean="0"/>
              <a:t>variation </a:t>
            </a:r>
            <a:r>
              <a:rPr lang="en-US" sz="1580" dirty="0"/>
              <a:t>within populations</a:t>
            </a:r>
          </a:p>
          <a:p>
            <a:pPr marL="711200" indent="-271463">
              <a:buClr>
                <a:srgbClr val="0070C0"/>
              </a:buClr>
              <a:buSzPct val="80000"/>
              <a:buFont typeface="Wingdings" panose="05000000000000000000" pitchFamily="2" charset="2"/>
              <a:buChar char="§"/>
            </a:pPr>
            <a:r>
              <a:rPr lang="en-US" sz="1580" dirty="0" smtClean="0"/>
              <a:t>production </a:t>
            </a:r>
            <a:r>
              <a:rPr lang="en-US" sz="1580" dirty="0"/>
              <a:t>of many offspring</a:t>
            </a:r>
          </a:p>
          <a:p>
            <a:pPr marL="711200" indent="-271463">
              <a:buClr>
                <a:srgbClr val="0070C0"/>
              </a:buClr>
              <a:buSzPct val="80000"/>
              <a:buFont typeface="Wingdings" panose="05000000000000000000" pitchFamily="2" charset="2"/>
              <a:buChar char="§"/>
            </a:pPr>
            <a:r>
              <a:rPr lang="en-US" sz="1580" dirty="0" smtClean="0"/>
              <a:t>competition </a:t>
            </a:r>
            <a:r>
              <a:rPr lang="en-US" sz="1580" dirty="0"/>
              <a:t>for resources</a:t>
            </a:r>
          </a:p>
          <a:p>
            <a:pPr marL="711200" indent="-271463">
              <a:buClr>
                <a:srgbClr val="0070C0"/>
              </a:buClr>
              <a:buSzPct val="80000"/>
              <a:buFont typeface="Wingdings" panose="05000000000000000000" pitchFamily="2" charset="2"/>
              <a:buChar char="§"/>
            </a:pPr>
            <a:r>
              <a:rPr lang="en-US" sz="1580" dirty="0" smtClean="0"/>
              <a:t>struggle </a:t>
            </a:r>
            <a:r>
              <a:rPr lang="en-US" sz="1580" dirty="0"/>
              <a:t>for survival</a:t>
            </a:r>
          </a:p>
          <a:p>
            <a:pPr marL="711200" indent="-271463">
              <a:buClr>
                <a:srgbClr val="0070C0"/>
              </a:buClr>
              <a:buSzPct val="80000"/>
              <a:buFont typeface="Wingdings" panose="05000000000000000000" pitchFamily="2" charset="2"/>
              <a:buChar char="§"/>
            </a:pPr>
            <a:r>
              <a:rPr lang="en-US" sz="1580" dirty="0" smtClean="0"/>
              <a:t>reproduction </a:t>
            </a:r>
            <a:r>
              <a:rPr lang="en-US" sz="1580" dirty="0"/>
              <a:t>by individuals that are </a:t>
            </a:r>
            <a:r>
              <a:rPr lang="en-US" sz="1580" dirty="0" smtClean="0"/>
              <a:t>better adapted </a:t>
            </a:r>
            <a:r>
              <a:rPr lang="en-US" sz="1580" dirty="0"/>
              <a:t>to the environment than </a:t>
            </a:r>
            <a:r>
              <a:rPr lang="en-US" sz="1580" dirty="0" smtClean="0"/>
              <a:t>others </a:t>
            </a:r>
            <a:br>
              <a:rPr lang="en-US" sz="1580" dirty="0" smtClean="0"/>
            </a:br>
            <a:r>
              <a:rPr lang="en-US" sz="1580" dirty="0" smtClean="0"/>
              <a:t>passing </a:t>
            </a:r>
            <a:r>
              <a:rPr lang="en-US" sz="1580" dirty="0"/>
              <a:t>on of their alleles to the </a:t>
            </a:r>
            <a:r>
              <a:rPr lang="en-US" sz="1580" dirty="0" smtClean="0"/>
              <a:t>next generation</a:t>
            </a:r>
            <a:endParaRPr lang="en-US" sz="1580" dirty="0"/>
          </a:p>
          <a:p>
            <a:pPr marL="355600" indent="-355600">
              <a:buClr>
                <a:srgbClr val="0070C0"/>
              </a:buClr>
              <a:buSzPct val="80000"/>
              <a:buFont typeface="Wingdings 3" panose="05040102010807070707" pitchFamily="18" charset="2"/>
              <a:buChar char=""/>
            </a:pPr>
            <a:r>
              <a:rPr lang="en-US" sz="1580" dirty="0" smtClean="0"/>
              <a:t>Describe </a:t>
            </a:r>
            <a:r>
              <a:rPr lang="en-US" sz="1580" dirty="0"/>
              <a:t>selective breeding with </a:t>
            </a:r>
            <a:r>
              <a:rPr lang="en-US" sz="1580" dirty="0" smtClean="0"/>
              <a:t>reference to</a:t>
            </a:r>
            <a:r>
              <a:rPr lang="en-US" sz="1580" dirty="0"/>
              <a:t>:</a:t>
            </a:r>
          </a:p>
          <a:p>
            <a:pPr marL="711200" indent="-271463">
              <a:buClr>
                <a:srgbClr val="0070C0"/>
              </a:buClr>
              <a:buSzPct val="80000"/>
              <a:buFont typeface="Wingdings" panose="05000000000000000000" pitchFamily="2" charset="2"/>
              <a:buChar char="§"/>
            </a:pPr>
            <a:r>
              <a:rPr lang="en-US" sz="1580" dirty="0" smtClean="0"/>
              <a:t>selection </a:t>
            </a:r>
            <a:r>
              <a:rPr lang="en-US" sz="1580" dirty="0"/>
              <a:t>by humans of individuals </a:t>
            </a:r>
            <a:r>
              <a:rPr lang="en-US" sz="1580" dirty="0" smtClean="0"/>
              <a:t>with desirable </a:t>
            </a:r>
            <a:r>
              <a:rPr lang="en-US" sz="1580" dirty="0"/>
              <a:t>features</a:t>
            </a:r>
          </a:p>
          <a:p>
            <a:pPr marL="711200" indent="-271463">
              <a:buClr>
                <a:srgbClr val="0070C0"/>
              </a:buClr>
              <a:buSzPct val="80000"/>
              <a:buFont typeface="Wingdings" panose="05000000000000000000" pitchFamily="2" charset="2"/>
              <a:buChar char="§"/>
            </a:pPr>
            <a:r>
              <a:rPr lang="en-US" sz="1580" dirty="0" smtClean="0"/>
              <a:t>crossing </a:t>
            </a:r>
            <a:r>
              <a:rPr lang="en-US" sz="1580" dirty="0"/>
              <a:t>these individuals to produce </a:t>
            </a:r>
            <a:r>
              <a:rPr lang="en-US" sz="1580" dirty="0" smtClean="0"/>
              <a:t>the next </a:t>
            </a:r>
            <a:r>
              <a:rPr lang="en-US" sz="1580" dirty="0"/>
              <a:t>generation</a:t>
            </a:r>
          </a:p>
          <a:p>
            <a:pPr marL="711200" indent="-271463">
              <a:buClr>
                <a:srgbClr val="0070C0"/>
              </a:buClr>
              <a:buSzPct val="80000"/>
              <a:buFont typeface="Wingdings" panose="05000000000000000000" pitchFamily="2" charset="2"/>
              <a:buChar char="§"/>
            </a:pPr>
            <a:r>
              <a:rPr lang="en-US" sz="1580" dirty="0" smtClean="0"/>
              <a:t>selection </a:t>
            </a:r>
            <a:r>
              <a:rPr lang="en-US" sz="1580" dirty="0"/>
              <a:t>of offspring showing </a:t>
            </a:r>
            <a:r>
              <a:rPr lang="en-US" sz="1580" dirty="0" smtClean="0"/>
              <a:t>the desirable features</a:t>
            </a:r>
          </a:p>
          <a:p>
            <a:pPr>
              <a:buClr>
                <a:srgbClr val="0070C0"/>
              </a:buClr>
              <a:buSzPct val="80000"/>
            </a:pPr>
            <a:r>
              <a:rPr lang="en-US" sz="1580" b="1" dirty="0" smtClean="0"/>
              <a:t>Supplement</a:t>
            </a:r>
          </a:p>
          <a:p>
            <a:pPr marL="355600" indent="-355600">
              <a:buClr>
                <a:srgbClr val="0070C0"/>
              </a:buClr>
              <a:buSzPct val="80000"/>
              <a:buFont typeface="Wingdings 3" panose="05040102010807070707" pitchFamily="18" charset="2"/>
              <a:buChar char=""/>
            </a:pPr>
            <a:r>
              <a:rPr lang="en-US" sz="1580" dirty="0"/>
              <a:t>Describe evolution as the change in </a:t>
            </a:r>
            <a:r>
              <a:rPr lang="en-US" sz="1580" dirty="0" smtClean="0"/>
              <a:t>adaptive features </a:t>
            </a:r>
            <a:r>
              <a:rPr lang="en-US" sz="1580" dirty="0"/>
              <a:t>of a population over time as </a:t>
            </a:r>
            <a:r>
              <a:rPr lang="en-US" sz="1580" dirty="0" smtClean="0"/>
              <a:t>the result </a:t>
            </a:r>
            <a:r>
              <a:rPr lang="en-US" sz="1580" dirty="0"/>
              <a:t>of natural selection</a:t>
            </a:r>
          </a:p>
          <a:p>
            <a:pPr marL="355600" indent="-355600">
              <a:buClr>
                <a:srgbClr val="0070C0"/>
              </a:buClr>
              <a:buSzPct val="80000"/>
              <a:buFont typeface="Wingdings 3" panose="05040102010807070707" pitchFamily="18" charset="2"/>
              <a:buChar char=""/>
            </a:pPr>
            <a:r>
              <a:rPr lang="en-US" sz="1580" dirty="0" smtClean="0"/>
              <a:t>Define </a:t>
            </a:r>
            <a:r>
              <a:rPr lang="en-US" sz="1580" dirty="0"/>
              <a:t>the process of adaptation as </a:t>
            </a:r>
            <a:r>
              <a:rPr lang="en-US" sz="1580" dirty="0" smtClean="0"/>
              <a:t>the process</a:t>
            </a:r>
            <a:r>
              <a:rPr lang="en-US" sz="1580" dirty="0"/>
              <a:t>, resulting from natural selection, </a:t>
            </a:r>
            <a:r>
              <a:rPr lang="en-US" sz="1580" dirty="0" smtClean="0"/>
              <a:t>by which </a:t>
            </a:r>
            <a:r>
              <a:rPr lang="en-US" sz="1580" dirty="0"/>
              <a:t>populations become more suited </a:t>
            </a:r>
            <a:r>
              <a:rPr lang="en-US" sz="1580" dirty="0" smtClean="0"/>
              <a:t>to their </a:t>
            </a:r>
            <a:r>
              <a:rPr lang="en-US" sz="1580" dirty="0"/>
              <a:t>environment over many generations</a:t>
            </a:r>
          </a:p>
          <a:p>
            <a:pPr marL="355600" indent="-355600">
              <a:buClr>
                <a:srgbClr val="0070C0"/>
              </a:buClr>
              <a:buSzPct val="80000"/>
              <a:buFont typeface="Wingdings 3" panose="05040102010807070707" pitchFamily="18" charset="2"/>
              <a:buChar char=""/>
            </a:pPr>
            <a:r>
              <a:rPr lang="en-US" sz="1580" dirty="0" smtClean="0"/>
              <a:t>Describe </a:t>
            </a:r>
            <a:r>
              <a:rPr lang="en-US" sz="1580" dirty="0"/>
              <a:t>the development of strains </a:t>
            </a:r>
            <a:r>
              <a:rPr lang="en-US" sz="1580" dirty="0" smtClean="0"/>
              <a:t>of antibiotic </a:t>
            </a:r>
            <a:r>
              <a:rPr lang="en-US" sz="1580" dirty="0"/>
              <a:t>resistant bacteria as an example </a:t>
            </a:r>
            <a:r>
              <a:rPr lang="en-US" sz="1580" dirty="0" smtClean="0"/>
              <a:t>of evolution </a:t>
            </a:r>
            <a:r>
              <a:rPr lang="en-US" sz="1580" dirty="0"/>
              <a:t>by natural selection</a:t>
            </a:r>
          </a:p>
          <a:p>
            <a:pPr marL="355600" indent="-355600">
              <a:buClr>
                <a:srgbClr val="0070C0"/>
              </a:buClr>
              <a:buSzPct val="80000"/>
              <a:buFont typeface="Wingdings 3" panose="05040102010807070707" pitchFamily="18" charset="2"/>
              <a:buChar char=""/>
            </a:pPr>
            <a:r>
              <a:rPr lang="en-US" sz="1580" dirty="0" smtClean="0"/>
              <a:t>State </a:t>
            </a:r>
            <a:r>
              <a:rPr lang="en-US" sz="1580" dirty="0"/>
              <a:t>the differences between natural </a:t>
            </a:r>
            <a:r>
              <a:rPr lang="en-US" sz="1580" dirty="0" smtClean="0"/>
              <a:t>and artificial </a:t>
            </a:r>
            <a:r>
              <a:rPr lang="en-US" sz="1580" dirty="0"/>
              <a:t>selection</a:t>
            </a:r>
          </a:p>
          <a:p>
            <a:pPr marL="355600" indent="-355600">
              <a:buClr>
                <a:srgbClr val="0070C0"/>
              </a:buClr>
              <a:buSzPct val="80000"/>
              <a:buFont typeface="Wingdings 3" panose="05040102010807070707" pitchFamily="18" charset="2"/>
              <a:buChar char=""/>
            </a:pPr>
            <a:r>
              <a:rPr lang="en-US" sz="1580" dirty="0" smtClean="0"/>
              <a:t>Outline </a:t>
            </a:r>
            <a:r>
              <a:rPr lang="en-US" sz="1580" dirty="0"/>
              <a:t>how selective breeding by </a:t>
            </a:r>
            <a:r>
              <a:rPr lang="en-US" sz="1580" dirty="0" smtClean="0"/>
              <a:t>artificial selection </a:t>
            </a:r>
            <a:r>
              <a:rPr lang="en-US" sz="1580" dirty="0"/>
              <a:t>is carried out over many </a:t>
            </a:r>
            <a:r>
              <a:rPr lang="en-US" sz="1580" dirty="0" smtClean="0"/>
              <a:t>generations to </a:t>
            </a:r>
            <a:r>
              <a:rPr lang="en-US" sz="1580" dirty="0"/>
              <a:t>improve crop plants and </a:t>
            </a:r>
            <a:r>
              <a:rPr lang="en-US" sz="1580" dirty="0" smtClean="0"/>
              <a:t>domesticated animals</a:t>
            </a:r>
            <a:endParaRPr lang="en-US" sz="1580" dirty="0"/>
          </a:p>
        </p:txBody>
      </p:sp>
    </p:spTree>
    <p:extLst>
      <p:ext uri="{BB962C8B-B14F-4D97-AF65-F5344CB8AC3E}">
        <p14:creationId xmlns:p14="http://schemas.microsoft.com/office/powerpoint/2010/main" val="1755541702"/>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19 – Variation and Natural Selection</a:t>
            </a:r>
            <a:endParaRPr lang="en-US" sz="3600" dirty="0"/>
          </a:p>
        </p:txBody>
      </p:sp>
      <p:grpSp>
        <p:nvGrpSpPr>
          <p:cNvPr id="4" name="Group 3"/>
          <p:cNvGrpSpPr/>
          <p:nvPr/>
        </p:nvGrpSpPr>
        <p:grpSpPr>
          <a:xfrm>
            <a:off x="179512" y="1124744"/>
            <a:ext cx="8712967" cy="5599616"/>
            <a:chOff x="179512" y="6669360"/>
            <a:chExt cx="8712967" cy="5599616"/>
          </a:xfrm>
        </p:grpSpPr>
        <p:sp>
          <p:nvSpPr>
            <p:cNvPr id="5" name="Rectangle 4"/>
            <p:cNvSpPr/>
            <p:nvPr/>
          </p:nvSpPr>
          <p:spPr>
            <a:xfrm>
              <a:off x="179512" y="7101408"/>
              <a:ext cx="8712967" cy="5167568"/>
            </a:xfrm>
            <a:prstGeom prst="rect">
              <a:avLst/>
            </a:prstGeom>
            <a:solidFill>
              <a:schemeClr val="accent6">
                <a:lumMod val="20000"/>
                <a:lumOff val="80000"/>
              </a:schemeClr>
            </a:solidFill>
          </p:spPr>
          <p:txBody>
            <a:bodyPr wrap="square">
              <a:spAutoFit/>
            </a:bodyPr>
            <a:lstStyle/>
            <a:p>
              <a:pPr>
                <a:buClr>
                  <a:srgbClr val="C00000"/>
                </a:buClr>
                <a:buSzPct val="80000"/>
              </a:pPr>
              <a:endParaRPr lang="en-US" sz="2180" b="1" dirty="0" smtClean="0">
                <a:latin typeface="Arial" panose="020B0604020202020204" pitchFamily="34" charset="0"/>
                <a:cs typeface="Arial" panose="020B0604020202020204" pitchFamily="34" charset="0"/>
              </a:endParaRPr>
            </a:p>
            <a:p>
              <a:pPr marL="361950" indent="-361950">
                <a:buClr>
                  <a:srgbClr val="C00000"/>
                </a:buClr>
                <a:buSzPct val="80000"/>
                <a:buFont typeface="Wingdings" panose="05000000000000000000" pitchFamily="2" charset="2"/>
                <a:buChar char="v"/>
              </a:pPr>
              <a:r>
                <a:rPr lang="en-US" sz="4400" dirty="0">
                  <a:latin typeface="Arial" panose="020B0604020202020204" pitchFamily="34" charset="0"/>
                  <a:cs typeface="Arial" panose="020B0604020202020204" pitchFamily="34" charset="0"/>
                </a:rPr>
                <a:t>continuous and discontinuous variation</a:t>
              </a:r>
            </a:p>
            <a:p>
              <a:pPr marL="361950" indent="-361950">
                <a:buClr>
                  <a:srgbClr val="C00000"/>
                </a:buClr>
                <a:buSzPct val="80000"/>
                <a:buFont typeface="Wingdings" panose="05000000000000000000" pitchFamily="2" charset="2"/>
                <a:buChar char="v"/>
              </a:pPr>
              <a:r>
                <a:rPr lang="en-US" sz="4400" dirty="0" smtClean="0">
                  <a:latin typeface="Arial" panose="020B0604020202020204" pitchFamily="34" charset="0"/>
                  <a:cs typeface="Arial" panose="020B0604020202020204" pitchFamily="34" charset="0"/>
                </a:rPr>
                <a:t>mutation </a:t>
              </a:r>
              <a:r>
                <a:rPr lang="en-US" sz="4400" dirty="0">
                  <a:latin typeface="Arial" panose="020B0604020202020204" pitchFamily="34" charset="0"/>
                  <a:cs typeface="Arial" panose="020B0604020202020204" pitchFamily="34" charset="0"/>
                </a:rPr>
                <a:t>and what causes it </a:t>
              </a:r>
              <a:endParaRPr lang="en-US" sz="4400" dirty="0" smtClean="0">
                <a:latin typeface="Arial" panose="020B0604020202020204" pitchFamily="34" charset="0"/>
                <a:cs typeface="Arial" panose="020B0604020202020204" pitchFamily="34" charset="0"/>
              </a:endParaRPr>
            </a:p>
            <a:p>
              <a:pPr marL="361950" indent="-361950">
                <a:buClr>
                  <a:srgbClr val="C00000"/>
                </a:buClr>
                <a:buSzPct val="80000"/>
                <a:buFont typeface="Wingdings" panose="05000000000000000000" pitchFamily="2" charset="2"/>
                <a:buChar char="v"/>
              </a:pPr>
              <a:r>
                <a:rPr lang="en-US" sz="4400" dirty="0" smtClean="0">
                  <a:latin typeface="Arial" panose="020B0604020202020204" pitchFamily="34" charset="0"/>
                  <a:cs typeface="Arial" panose="020B0604020202020204" pitchFamily="34" charset="0"/>
                </a:rPr>
                <a:t>sickle </a:t>
              </a:r>
              <a:r>
                <a:rPr lang="en-US" sz="4400" dirty="0">
                  <a:latin typeface="Arial" panose="020B0604020202020204" pitchFamily="34" charset="0"/>
                  <a:cs typeface="Arial" panose="020B0604020202020204" pitchFamily="34" charset="0"/>
                </a:rPr>
                <a:t>cell anaemia</a:t>
              </a:r>
            </a:p>
            <a:p>
              <a:pPr marL="361950" indent="-361950">
                <a:buClr>
                  <a:srgbClr val="C00000"/>
                </a:buClr>
                <a:buSzPct val="80000"/>
                <a:buFont typeface="Wingdings" panose="05000000000000000000" pitchFamily="2" charset="2"/>
                <a:buChar char="v"/>
              </a:pPr>
              <a:r>
                <a:rPr lang="en-US" sz="4400" dirty="0" smtClean="0">
                  <a:latin typeface="Arial" panose="020B0604020202020204" pitchFamily="34" charset="0"/>
                  <a:cs typeface="Arial" panose="020B0604020202020204" pitchFamily="34" charset="0"/>
                </a:rPr>
                <a:t>adaptation </a:t>
              </a:r>
              <a:r>
                <a:rPr lang="en-US" sz="4400" dirty="0">
                  <a:latin typeface="Arial" panose="020B0604020202020204" pitchFamily="34" charset="0"/>
                  <a:cs typeface="Arial" panose="020B0604020202020204" pitchFamily="34" charset="0"/>
                </a:rPr>
                <a:t>to the environment</a:t>
              </a:r>
            </a:p>
            <a:p>
              <a:pPr marL="361950" indent="-361950">
                <a:buClr>
                  <a:srgbClr val="C00000"/>
                </a:buClr>
                <a:buSzPct val="80000"/>
                <a:buFont typeface="Wingdings" panose="05000000000000000000" pitchFamily="2" charset="2"/>
                <a:buChar char="v"/>
              </a:pPr>
              <a:r>
                <a:rPr lang="en-US" sz="4400" dirty="0" smtClean="0">
                  <a:latin typeface="Arial" panose="020B0604020202020204" pitchFamily="34" charset="0"/>
                  <a:cs typeface="Arial" panose="020B0604020202020204" pitchFamily="34" charset="0"/>
                </a:rPr>
                <a:t>natural </a:t>
              </a:r>
              <a:r>
                <a:rPr lang="en-US" sz="4400" dirty="0">
                  <a:latin typeface="Arial" panose="020B0604020202020204" pitchFamily="34" charset="0"/>
                  <a:cs typeface="Arial" panose="020B0604020202020204" pitchFamily="34" charset="0"/>
                </a:rPr>
                <a:t>selection</a:t>
              </a:r>
            </a:p>
            <a:p>
              <a:pPr marL="361950" indent="-361950">
                <a:buClr>
                  <a:srgbClr val="C00000"/>
                </a:buClr>
                <a:buSzPct val="80000"/>
                <a:buFont typeface="Wingdings" panose="05000000000000000000" pitchFamily="2" charset="2"/>
                <a:buChar char="v"/>
              </a:pPr>
              <a:r>
                <a:rPr lang="en-US" sz="4400" dirty="0" smtClean="0">
                  <a:latin typeface="Arial" panose="020B0604020202020204" pitchFamily="34" charset="0"/>
                  <a:cs typeface="Arial" panose="020B0604020202020204" pitchFamily="34" charset="0"/>
                </a:rPr>
                <a:t>selective </a:t>
              </a:r>
              <a:r>
                <a:rPr lang="en-US" sz="4400" dirty="0">
                  <a:latin typeface="Arial" panose="020B0604020202020204" pitchFamily="34" charset="0"/>
                  <a:cs typeface="Arial" panose="020B0604020202020204" pitchFamily="34" charset="0"/>
                </a:rPr>
                <a:t>breeding.</a:t>
              </a:r>
            </a:p>
          </p:txBody>
        </p:sp>
        <p:sp>
          <p:nvSpPr>
            <p:cNvPr id="6"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a:solidFill>
                    <a:srgbClr val="0070C0"/>
                  </a:solidFill>
                  <a:latin typeface="Arial" panose="020B0604020202020204" pitchFamily="34" charset="0"/>
                  <a:cs typeface="Arial" panose="020B0604020202020204" pitchFamily="34" charset="0"/>
                </a:rPr>
                <a:t>In this chapter, you will find out about:</a:t>
              </a:r>
            </a:p>
          </p:txBody>
        </p:sp>
      </p:grpSp>
    </p:spTree>
    <p:extLst>
      <p:ext uri="{BB962C8B-B14F-4D97-AF65-F5344CB8AC3E}">
        <p14:creationId xmlns:p14="http://schemas.microsoft.com/office/powerpoint/2010/main" val="2839834653"/>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19 – Confusing Butterflies</a:t>
            </a:r>
            <a:endParaRPr lang="en-US" sz="4000" dirty="0"/>
          </a:p>
        </p:txBody>
      </p:sp>
      <p:sp>
        <p:nvSpPr>
          <p:cNvPr id="2" name="Rounded Rectangle 1"/>
          <p:cNvSpPr/>
          <p:nvPr/>
        </p:nvSpPr>
        <p:spPr>
          <a:xfrm>
            <a:off x="179512" y="1124744"/>
            <a:ext cx="8667732" cy="5509152"/>
          </a:xfrm>
          <a:prstGeom prst="roundRect">
            <a:avLst>
              <a:gd name="adj" fmla="val 5602"/>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bIns="2160000" numCol="2" spcCol="216000" rtlCol="0" anchor="ctr"/>
          <a:lstStyle/>
          <a:p>
            <a:r>
              <a:rPr lang="en-US" sz="1520" dirty="0" smtClean="0">
                <a:solidFill>
                  <a:schemeClr val="tx1"/>
                </a:solidFill>
                <a:latin typeface="Arial" panose="020B0604020202020204" pitchFamily="34" charset="0"/>
                <a:cs typeface="Arial" panose="020B0604020202020204" pitchFamily="34" charset="0"/>
              </a:rPr>
              <a:t>The </a:t>
            </a:r>
            <a:r>
              <a:rPr lang="en-US" sz="1520" dirty="0">
                <a:solidFill>
                  <a:schemeClr val="tx1"/>
                </a:solidFill>
                <a:latin typeface="Arial" panose="020B0604020202020204" pitchFamily="34" charset="0"/>
                <a:cs typeface="Arial" panose="020B0604020202020204" pitchFamily="34" charset="0"/>
              </a:rPr>
              <a:t>two butterflies in Figure </a:t>
            </a:r>
            <a:r>
              <a:rPr lang="en-US" sz="1520" b="1" dirty="0">
                <a:solidFill>
                  <a:schemeClr val="tx1"/>
                </a:solidFill>
                <a:latin typeface="Arial" panose="020B0604020202020204" pitchFamily="34" charset="0"/>
                <a:cs typeface="Arial" panose="020B0604020202020204" pitchFamily="34" charset="0"/>
              </a:rPr>
              <a:t>19.1</a:t>
            </a:r>
            <a:r>
              <a:rPr lang="en-US" sz="1520" dirty="0">
                <a:solidFill>
                  <a:schemeClr val="tx1"/>
                </a:solidFill>
                <a:latin typeface="Arial" panose="020B0604020202020204" pitchFamily="34" charset="0"/>
                <a:cs typeface="Arial" panose="020B0604020202020204" pitchFamily="34" charset="0"/>
              </a:rPr>
              <a:t> look very different. Most people would assume they belong to two different species. But that is not the case. Both butterflies belong to the species </a:t>
            </a:r>
            <a:r>
              <a:rPr lang="en-US" sz="1520" i="1" dirty="0" err="1">
                <a:solidFill>
                  <a:schemeClr val="tx1"/>
                </a:solidFill>
                <a:latin typeface="Arial" panose="020B0604020202020204" pitchFamily="34" charset="0"/>
                <a:cs typeface="Arial" panose="020B0604020202020204" pitchFamily="34" charset="0"/>
              </a:rPr>
              <a:t>Papilio</a:t>
            </a:r>
            <a:r>
              <a:rPr lang="en-US" sz="1520" i="1" dirty="0">
                <a:solidFill>
                  <a:schemeClr val="tx1"/>
                </a:solidFill>
                <a:latin typeface="Arial" panose="020B0604020202020204" pitchFamily="34" charset="0"/>
                <a:cs typeface="Arial" panose="020B0604020202020204" pitchFamily="34" charset="0"/>
              </a:rPr>
              <a:t> </a:t>
            </a:r>
            <a:r>
              <a:rPr lang="en-US" sz="1520" i="1" dirty="0" err="1">
                <a:solidFill>
                  <a:schemeClr val="tx1"/>
                </a:solidFill>
                <a:latin typeface="Arial" panose="020B0604020202020204" pitchFamily="34" charset="0"/>
                <a:cs typeface="Arial" panose="020B0604020202020204" pitchFamily="34" charset="0"/>
              </a:rPr>
              <a:t>polytes</a:t>
            </a:r>
            <a:r>
              <a:rPr lang="en-US" sz="1520" dirty="0">
                <a:solidFill>
                  <a:schemeClr val="tx1"/>
                </a:solidFill>
                <a:latin typeface="Arial" panose="020B0604020202020204" pitchFamily="34" charset="0"/>
                <a:cs typeface="Arial" panose="020B0604020202020204" pitchFamily="34" charset="0"/>
              </a:rPr>
              <a:t>, the common mormon butterfly.</a:t>
            </a:r>
          </a:p>
          <a:p>
            <a:r>
              <a:rPr lang="en-US" sz="1520" dirty="0">
                <a:solidFill>
                  <a:schemeClr val="tx1"/>
                </a:solidFill>
                <a:latin typeface="Arial" panose="020B0604020202020204" pitchFamily="34" charset="0"/>
                <a:cs typeface="Arial" panose="020B0604020202020204" pitchFamily="34" charset="0"/>
              </a:rPr>
              <a:t>This species of butterfly is found in many different countries in Asia. The males always look the same - like the one on the left. Some of the females look just like the male. But some - such as the one shown on the right - have very different wing shapes and colours</a:t>
            </a:r>
            <a:r>
              <a:rPr lang="en-US" sz="1520" dirty="0" smtClean="0">
                <a:solidFill>
                  <a:schemeClr val="tx1"/>
                </a:solidFill>
                <a:latin typeface="Arial" panose="020B0604020202020204" pitchFamily="34" charset="0"/>
                <a:cs typeface="Arial" panose="020B0604020202020204" pitchFamily="34" charset="0"/>
              </a:rPr>
              <a:t>.</a:t>
            </a:r>
            <a:endParaRPr lang="en-US" sz="1520" dirty="0">
              <a:solidFill>
                <a:schemeClr val="tx1"/>
              </a:solidFill>
              <a:latin typeface="Arial" panose="020B0604020202020204" pitchFamily="34" charset="0"/>
              <a:cs typeface="Arial" panose="020B0604020202020204" pitchFamily="34" charset="0"/>
            </a:endParaRPr>
          </a:p>
          <a:p>
            <a:r>
              <a:rPr lang="en-US" sz="1520" dirty="0">
                <a:solidFill>
                  <a:schemeClr val="tx1"/>
                </a:solidFill>
                <a:latin typeface="Arial" panose="020B0604020202020204" pitchFamily="34" charset="0"/>
                <a:cs typeface="Arial" panose="020B0604020202020204" pitchFamily="34" charset="0"/>
              </a:rPr>
              <a:t>The butterfly on the right is called the </a:t>
            </a:r>
            <a:r>
              <a:rPr lang="en-US" sz="1520" i="1" dirty="0" err="1">
                <a:solidFill>
                  <a:schemeClr val="tx1"/>
                </a:solidFill>
                <a:latin typeface="Arial" panose="020B0604020202020204" pitchFamily="34" charset="0"/>
                <a:cs typeface="Arial" panose="020B0604020202020204" pitchFamily="34" charset="0"/>
              </a:rPr>
              <a:t>stichius</a:t>
            </a:r>
            <a:r>
              <a:rPr lang="en-US" sz="1520" i="1" dirty="0">
                <a:solidFill>
                  <a:schemeClr val="tx1"/>
                </a:solidFill>
                <a:latin typeface="Arial" panose="020B0604020202020204" pitchFamily="34" charset="0"/>
                <a:cs typeface="Arial" panose="020B0604020202020204" pitchFamily="34" charset="0"/>
              </a:rPr>
              <a:t> form </a:t>
            </a:r>
            <a:r>
              <a:rPr lang="en-US" sz="1520" dirty="0">
                <a:solidFill>
                  <a:schemeClr val="tx1"/>
                </a:solidFill>
                <a:latin typeface="Arial" panose="020B0604020202020204" pitchFamily="34" charset="0"/>
                <a:cs typeface="Arial" panose="020B0604020202020204" pitchFamily="34" charset="0"/>
              </a:rPr>
              <a:t>of the </a:t>
            </a:r>
            <a:r>
              <a:rPr lang="en-US" sz="1520" i="1" dirty="0">
                <a:solidFill>
                  <a:schemeClr val="tx1"/>
                </a:solidFill>
                <a:latin typeface="Arial" panose="020B0604020202020204" pitchFamily="34" charset="0"/>
                <a:cs typeface="Arial" panose="020B0604020202020204" pitchFamily="34" charset="0"/>
              </a:rPr>
              <a:t>common mormon</a:t>
            </a:r>
            <a:r>
              <a:rPr lang="en-US" sz="1520" dirty="0">
                <a:solidFill>
                  <a:schemeClr val="tx1"/>
                </a:solidFill>
                <a:latin typeface="Arial" panose="020B0604020202020204" pitchFamily="34" charset="0"/>
                <a:cs typeface="Arial" panose="020B0604020202020204" pitchFamily="34" charset="0"/>
              </a:rPr>
              <a:t>. This form is found only where another butterfly, the common rose swallowtail, is found. The common rose swallowtail is poisonous, so predators quickly learn to avoid catching it. The common mormon is not poisonous. By pretending to be a common rose swallowtail, the female butterflies are much less likely to be eaten.</a:t>
            </a:r>
          </a:p>
          <a:p>
            <a:r>
              <a:rPr lang="en-US" sz="1520" dirty="0">
                <a:solidFill>
                  <a:schemeClr val="tx1"/>
                </a:solidFill>
                <a:latin typeface="Arial" panose="020B0604020202020204" pitchFamily="34" charset="0"/>
                <a:cs typeface="Arial" panose="020B0604020202020204" pitchFamily="34" charset="0"/>
              </a:rPr>
              <a:t>This pretence is called mimicry. It only works if there are large numbers of the genuinely poisonous butterfly, and much smaller numbers of the non- poisonous one - otherwise, predators would not learn to avoid them.</a:t>
            </a:r>
            <a:endParaRPr lang="en-GB" sz="1520"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3538" t="8430" r="1964" b="12586"/>
          <a:stretch/>
        </p:blipFill>
        <p:spPr>
          <a:xfrm>
            <a:off x="2267744" y="4458791"/>
            <a:ext cx="6525956" cy="2066553"/>
          </a:xfrm>
          <a:prstGeom prst="rect">
            <a:avLst/>
          </a:prstGeom>
        </p:spPr>
      </p:pic>
      <p:sp>
        <p:nvSpPr>
          <p:cNvPr id="6" name="Rectangle 5"/>
          <p:cNvSpPr/>
          <p:nvPr/>
        </p:nvSpPr>
        <p:spPr>
          <a:xfrm>
            <a:off x="208443" y="4789487"/>
            <a:ext cx="2005757" cy="1303809"/>
          </a:xfrm>
          <a:prstGeom prst="rect">
            <a:avLst/>
          </a:prstGeom>
        </p:spPr>
        <p:txBody>
          <a:bodyPr wrap="square" lIns="36000" tIns="36000" rIns="36000" bIns="36000">
            <a:spAutoFit/>
          </a:bodyPr>
          <a:lstStyle/>
          <a:p>
            <a:pPr indent="271463">
              <a:buClr>
                <a:srgbClr val="C00000"/>
              </a:buClr>
              <a:buSzPct val="80000"/>
              <a:buFont typeface="Arial" panose="020B0604020202020204" pitchFamily="34" charset="0"/>
              <a:buChar char="►"/>
            </a:pPr>
            <a:r>
              <a:rPr lang="en-US" sz="1600" b="1" dirty="0"/>
              <a:t>Figure </a:t>
            </a:r>
            <a:r>
              <a:rPr lang="en-US" sz="1600" b="1" dirty="0" smtClean="0"/>
              <a:t>19.1 – </a:t>
            </a:r>
            <a:r>
              <a:rPr lang="en-US" sz="1600" dirty="0" smtClean="0"/>
              <a:t>Variations in colour and shape in the common mormon butterfly.</a:t>
            </a:r>
            <a:endParaRPr lang="en-GB" sz="1600" dirty="0"/>
          </a:p>
        </p:txBody>
      </p:sp>
      <p:sp>
        <p:nvSpPr>
          <p:cNvPr id="7" name="Round Same Side Corner Rectangle 6">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248</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7864705"/>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19.1 - Variation</a:t>
            </a:r>
            <a:endParaRPr lang="en-US" sz="4000" dirty="0"/>
          </a:p>
        </p:txBody>
      </p:sp>
      <p:sp>
        <p:nvSpPr>
          <p:cNvPr id="34" name="Rectangle 33"/>
          <p:cNvSpPr/>
          <p:nvPr/>
        </p:nvSpPr>
        <p:spPr>
          <a:xfrm>
            <a:off x="179513" y="1124744"/>
            <a:ext cx="4968552" cy="5632311"/>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dirty="0"/>
              <a:t>You have only to look around a group of people to see that they are different from one another. Some of the more obvious differences are in height or hair type.</a:t>
            </a:r>
          </a:p>
          <a:p>
            <a:pPr marL="355600" indent="-355600">
              <a:buClr>
                <a:srgbClr val="0070C0"/>
              </a:buClr>
              <a:buSzPct val="80000"/>
              <a:buFont typeface="Wingdings 3" panose="05040102010807070707" pitchFamily="18" charset="2"/>
              <a:buChar char=""/>
            </a:pPr>
            <a:r>
              <a:rPr lang="en-US" sz="2000" dirty="0"/>
              <a:t>We also vary in intelligence, blood groups, whether we can roll our tongues or not, and many other ways. Differences between the features of different individuals are called phenotypic variation.</a:t>
            </a:r>
          </a:p>
          <a:p>
            <a:pPr marL="355600" indent="-355600">
              <a:buClr>
                <a:srgbClr val="0070C0"/>
              </a:buClr>
              <a:buSzPct val="80000"/>
              <a:buFont typeface="Wingdings 3" panose="05040102010807070707" pitchFamily="18" charset="2"/>
              <a:buChar char=""/>
            </a:pPr>
            <a:r>
              <a:rPr lang="en-US" sz="2000" dirty="0"/>
              <a:t>There are two basic kinds of variation. One kind is discontinuous variation. Blood groups are an example of discontinuous variation. Everyone fits into one of four definite categories - each of us has group A, B, AB or O. There are no in-between categories</a:t>
            </a:r>
            <a:r>
              <a:rPr lang="en-US" sz="2000" dirty="0" smtClean="0"/>
              <a:t>.</a:t>
            </a:r>
            <a:endParaRPr lang="en-US" sz="2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248</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lum bright="-47000" contrast="75000"/>
            <a:extLst>
              <a:ext uri="{28A0092B-C50C-407E-A947-70E740481C1C}">
                <a14:useLocalDpi xmlns:a14="http://schemas.microsoft.com/office/drawing/2010/main" val="0"/>
              </a:ext>
            </a:extLst>
          </a:blip>
          <a:stretch>
            <a:fillRect/>
          </a:stretch>
        </p:blipFill>
        <p:spPr>
          <a:xfrm>
            <a:off x="5148065" y="1124744"/>
            <a:ext cx="3744415" cy="2501087"/>
          </a:xfrm>
          <a:prstGeom prst="rect">
            <a:avLst/>
          </a:prstGeom>
        </p:spPr>
      </p:pic>
      <p:sp>
        <p:nvSpPr>
          <p:cNvPr id="5" name="TextBox 4"/>
          <p:cNvSpPr txBox="1"/>
          <p:nvPr/>
        </p:nvSpPr>
        <p:spPr>
          <a:xfrm>
            <a:off x="4879463" y="1760526"/>
            <a:ext cx="1060689" cy="1077218"/>
          </a:xfrm>
          <a:prstGeom prst="rect">
            <a:avLst/>
          </a:prstGeom>
          <a:solidFill>
            <a:schemeClr val="bg1"/>
          </a:solidFill>
        </p:spPr>
        <p:txBody>
          <a:bodyPr wrap="square" rtlCol="0">
            <a:spAutoFit/>
          </a:bodyPr>
          <a:lstStyle/>
          <a:p>
            <a:r>
              <a:rPr lang="en-GB" sz="1600" dirty="0" smtClean="0"/>
              <a:t>Number of people at each height.</a:t>
            </a:r>
            <a:endParaRPr lang="en-GB" sz="1600" dirty="0"/>
          </a:p>
        </p:txBody>
      </p:sp>
      <p:sp>
        <p:nvSpPr>
          <p:cNvPr id="8" name="TextBox 7"/>
          <p:cNvSpPr txBox="1"/>
          <p:nvPr/>
        </p:nvSpPr>
        <p:spPr>
          <a:xfrm>
            <a:off x="6837509" y="3450700"/>
            <a:ext cx="1060689" cy="338554"/>
          </a:xfrm>
          <a:prstGeom prst="rect">
            <a:avLst/>
          </a:prstGeom>
          <a:solidFill>
            <a:schemeClr val="bg1"/>
          </a:solidFill>
        </p:spPr>
        <p:txBody>
          <a:bodyPr wrap="square" rtlCol="0">
            <a:spAutoFit/>
          </a:bodyPr>
          <a:lstStyle/>
          <a:p>
            <a:r>
              <a:rPr lang="en-GB" sz="1600" dirty="0" smtClean="0"/>
              <a:t>Number</a:t>
            </a:r>
            <a:endParaRPr lang="en-GB" sz="1600" dirty="0"/>
          </a:p>
        </p:txBody>
      </p:sp>
      <p:sp>
        <p:nvSpPr>
          <p:cNvPr id="9" name="Rectangle 8"/>
          <p:cNvSpPr/>
          <p:nvPr/>
        </p:nvSpPr>
        <p:spPr>
          <a:xfrm>
            <a:off x="5148065" y="3769761"/>
            <a:ext cx="3744415" cy="811367"/>
          </a:xfrm>
          <a:prstGeom prst="rect">
            <a:avLst/>
          </a:prstGeom>
        </p:spPr>
        <p:txBody>
          <a:bodyPr wrap="square" lIns="36000" tIns="36000" rIns="36000" bIns="36000">
            <a:spAutoFit/>
          </a:bodyPr>
          <a:lstStyle/>
          <a:p>
            <a:pPr indent="276225">
              <a:buClr>
                <a:srgbClr val="C00000"/>
              </a:buClr>
              <a:buSzPct val="80000"/>
              <a:buFont typeface="Arial" panose="020B0604020202020204" pitchFamily="34" charset="0"/>
              <a:buChar char="▲"/>
            </a:pPr>
            <a:r>
              <a:rPr lang="en-US" sz="1600" b="1" dirty="0"/>
              <a:t>Figure </a:t>
            </a:r>
            <a:r>
              <a:rPr lang="en-US" sz="1600" b="1" dirty="0" smtClean="0"/>
              <a:t>19.2 – </a:t>
            </a:r>
            <a:r>
              <a:rPr lang="en-US" sz="1600" dirty="0" smtClean="0"/>
              <a:t>A </a:t>
            </a:r>
            <a:r>
              <a:rPr lang="en-US" sz="1600" dirty="0"/>
              <a:t>normal distribution curve. This is a graph that shows the numbers of people of different heights.</a:t>
            </a:r>
            <a:endParaRPr lang="en-GB" sz="1600" dirty="0"/>
          </a:p>
        </p:txBody>
      </p:sp>
      <p:sp>
        <p:nvSpPr>
          <p:cNvPr id="10" name="Round Same Side Corner Rectangle 9"/>
          <p:cNvSpPr/>
          <p:nvPr/>
        </p:nvSpPr>
        <p:spPr>
          <a:xfrm>
            <a:off x="5148065" y="4869160"/>
            <a:ext cx="208823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11" name="Round Same Side Corner Rectangle 10"/>
          <p:cNvSpPr/>
          <p:nvPr/>
        </p:nvSpPr>
        <p:spPr>
          <a:xfrm flipV="1">
            <a:off x="5148065" y="5323845"/>
            <a:ext cx="3672408" cy="1263867"/>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p:cNvSpPr txBox="1"/>
          <p:nvPr/>
        </p:nvSpPr>
        <p:spPr>
          <a:xfrm>
            <a:off x="5220072" y="5387384"/>
            <a:ext cx="3575484" cy="1200329"/>
          </a:xfrm>
          <a:prstGeom prst="rect">
            <a:avLst/>
          </a:prstGeom>
          <a:noFill/>
        </p:spPr>
        <p:txBody>
          <a:bodyPr wrap="square" rtlCol="0">
            <a:spAutoFit/>
          </a:bodyPr>
          <a:lstStyle/>
          <a:p>
            <a:r>
              <a:rPr lang="en-US" sz="2400" b="1" dirty="0">
                <a:solidFill>
                  <a:srgbClr val="C00000"/>
                </a:solidFill>
              </a:rPr>
              <a:t>variation</a:t>
            </a:r>
            <a:r>
              <a:rPr lang="en-US" sz="2400" dirty="0">
                <a:solidFill>
                  <a:srgbClr val="C00000"/>
                </a:solidFill>
              </a:rPr>
              <a:t> </a:t>
            </a:r>
            <a:r>
              <a:rPr lang="en-US" sz="2400" dirty="0"/>
              <a:t>- differences between individuals of the same </a:t>
            </a:r>
            <a:r>
              <a:rPr lang="en-US" sz="2400" dirty="0" smtClean="0"/>
              <a:t>species</a:t>
            </a:r>
            <a:endParaRPr lang="en-GB" sz="2400" dirty="0"/>
          </a:p>
        </p:txBody>
      </p:sp>
      <p:sp>
        <p:nvSpPr>
          <p:cNvPr id="2" name="TextBox 1">
            <a:hlinkClick r:id="rId4" action="ppaction://hlinksldjump"/>
          </p:cNvPr>
          <p:cNvSpPr txBox="1"/>
          <p:nvPr/>
        </p:nvSpPr>
        <p:spPr>
          <a:xfrm>
            <a:off x="8388424" y="1124744"/>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908730377"/>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19.1 - Variation</a:t>
            </a:r>
            <a:endParaRPr lang="en-US" sz="4000" dirty="0"/>
          </a:p>
        </p:txBody>
      </p:sp>
      <p:sp>
        <p:nvSpPr>
          <p:cNvPr id="34" name="Rectangle 33"/>
          <p:cNvSpPr/>
          <p:nvPr/>
        </p:nvSpPr>
        <p:spPr>
          <a:xfrm>
            <a:off x="179513" y="1124744"/>
            <a:ext cx="5112568" cy="5647700"/>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1900" dirty="0" smtClean="0"/>
              <a:t>The </a:t>
            </a:r>
            <a:r>
              <a:rPr lang="en-US" sz="1900" dirty="0"/>
              <a:t>other kind is continuous variation. Height is an example of continuous variation. There are no definite heights that a person must be. People vary in height, between the lowest and highest extremes.</a:t>
            </a:r>
          </a:p>
          <a:p>
            <a:pPr marL="355600" indent="-355600">
              <a:buClr>
                <a:srgbClr val="0070C0"/>
              </a:buClr>
              <a:buSzPct val="80000"/>
              <a:buFont typeface="Wingdings 3" panose="05040102010807070707" pitchFamily="18" charset="2"/>
              <a:buChar char=""/>
            </a:pPr>
            <a:r>
              <a:rPr lang="en-US" sz="1900" dirty="0"/>
              <a:t>You can try measuring and recording discontinuous and continuous variation in Activity 19.1. Your results for continuous variation will probably look similar to Figure 19.2. This is called a normal distribution. Most people come in the middle of the range, with fewer at the lower or upper ends. Human height (Figure 19.3) shows a normal distribution.</a:t>
            </a:r>
          </a:p>
          <a:p>
            <a:pPr marL="355600" indent="-355600">
              <a:buClr>
                <a:srgbClr val="0070C0"/>
              </a:buClr>
              <a:buSzPct val="80000"/>
              <a:buFont typeface="Wingdings 3" panose="05040102010807070707" pitchFamily="18" charset="2"/>
              <a:buChar char=""/>
            </a:pPr>
            <a:r>
              <a:rPr lang="en-US" sz="1900" dirty="0"/>
              <a:t>By describing variation as continuous or discontinuous, we can begin to explain how organisms vary. But the cause of the variation is another question altogether.</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248</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959" t="7041" r="1959" b="7041"/>
          <a:stretch/>
        </p:blipFill>
        <p:spPr>
          <a:xfrm>
            <a:off x="5292081" y="1124744"/>
            <a:ext cx="3600399" cy="2160240"/>
          </a:xfrm>
          <a:prstGeom prst="rect">
            <a:avLst/>
          </a:prstGeom>
        </p:spPr>
      </p:pic>
      <p:sp>
        <p:nvSpPr>
          <p:cNvPr id="6" name="Rectangle 5"/>
          <p:cNvSpPr/>
          <p:nvPr/>
        </p:nvSpPr>
        <p:spPr>
          <a:xfrm>
            <a:off x="5292081" y="3307516"/>
            <a:ext cx="3600399" cy="1057588"/>
          </a:xfrm>
          <a:prstGeom prst="rect">
            <a:avLst/>
          </a:prstGeom>
        </p:spPr>
        <p:txBody>
          <a:bodyPr wrap="square" lIns="36000" tIns="36000" rIns="36000" bIns="36000">
            <a:spAutoFit/>
          </a:bodyPr>
          <a:lstStyle/>
          <a:p>
            <a:pPr indent="276225">
              <a:buClr>
                <a:srgbClr val="C00000"/>
              </a:buClr>
              <a:buSzPct val="80000"/>
              <a:buFont typeface="Arial" panose="020B0604020202020204" pitchFamily="34" charset="0"/>
              <a:buChar char="▲"/>
            </a:pPr>
            <a:r>
              <a:rPr lang="en-US" sz="1600" b="1" dirty="0"/>
              <a:t>Figure </a:t>
            </a:r>
            <a:r>
              <a:rPr lang="en-US" sz="1600" b="1" dirty="0" smtClean="0"/>
              <a:t>19.3 – </a:t>
            </a:r>
            <a:r>
              <a:rPr lang="en-US" sz="1600" dirty="0"/>
              <a:t>Human height shows continuous variation. What characteristic here shows discontinuous variation</a:t>
            </a:r>
            <a:r>
              <a:rPr lang="en-US" sz="1600" dirty="0" smtClean="0"/>
              <a:t>?</a:t>
            </a:r>
            <a:endParaRPr lang="en-GB" sz="1600" dirty="0"/>
          </a:p>
        </p:txBody>
      </p:sp>
      <p:sp>
        <p:nvSpPr>
          <p:cNvPr id="7" name="TextBox 6">
            <a:hlinkClick r:id="rId4" action="ppaction://hlinksldjump"/>
          </p:cNvPr>
          <p:cNvSpPr txBox="1"/>
          <p:nvPr/>
        </p:nvSpPr>
        <p:spPr>
          <a:xfrm>
            <a:off x="8388424" y="3646765"/>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53701806"/>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19.1 – Variation - Genetic</a:t>
            </a:r>
            <a:endParaRPr lang="en-US" sz="4000" dirty="0"/>
          </a:p>
        </p:txBody>
      </p:sp>
      <p:sp>
        <p:nvSpPr>
          <p:cNvPr id="34" name="Rectangle 33"/>
          <p:cNvSpPr/>
          <p:nvPr/>
        </p:nvSpPr>
        <p:spPr>
          <a:xfrm>
            <a:off x="179513" y="1124744"/>
            <a:ext cx="5112567" cy="5262979"/>
          </a:xfrm>
          <a:prstGeom prst="rect">
            <a:avLst/>
          </a:prstGeom>
        </p:spPr>
        <p:txBody>
          <a:bodyPr wrap="square">
            <a:spAutoFit/>
          </a:bodyPr>
          <a:lstStyle/>
          <a:p>
            <a:pPr>
              <a:buClr>
                <a:srgbClr val="0070C0"/>
              </a:buClr>
              <a:buSzPct val="80000"/>
            </a:pPr>
            <a:r>
              <a:rPr lang="en-US" sz="2800" b="1" dirty="0">
                <a:solidFill>
                  <a:srgbClr val="C00000"/>
                </a:solidFill>
              </a:rPr>
              <a:t>Genetic variation</a:t>
            </a:r>
          </a:p>
          <a:p>
            <a:pPr marL="355600" indent="-355600">
              <a:buClr>
                <a:srgbClr val="0070C0"/>
              </a:buClr>
              <a:buSzPct val="80000"/>
              <a:buFont typeface="Wingdings 3" panose="05040102010807070707" pitchFamily="18" charset="2"/>
              <a:buChar char=""/>
            </a:pPr>
            <a:r>
              <a:rPr lang="en-US" sz="2800" dirty="0"/>
              <a:t>One reason for the differences between individuals is that their genotypes are different. This is called genetic variation. </a:t>
            </a:r>
            <a:endParaRPr lang="en-US" sz="2800" dirty="0" smtClean="0"/>
          </a:p>
          <a:p>
            <a:pPr marL="355600" indent="-355600">
              <a:buClr>
                <a:srgbClr val="0070C0"/>
              </a:buClr>
              <a:buSzPct val="80000"/>
              <a:buFont typeface="Wingdings 3" panose="05040102010807070707" pitchFamily="18" charset="2"/>
              <a:buChar char=""/>
            </a:pPr>
            <a:r>
              <a:rPr lang="en-US" sz="2800" dirty="0" smtClean="0"/>
              <a:t>Blood </a:t>
            </a:r>
            <a:r>
              <a:rPr lang="en-US" sz="2800" dirty="0"/>
              <a:t>groups, for example, are controlled by genes. There are also genes for hair colour, eye colour, height and many other characteristics (Figure </a:t>
            </a:r>
            <a:r>
              <a:rPr lang="en-US" sz="2800" b="1" dirty="0"/>
              <a:t>19.4</a:t>
            </a:r>
            <a:r>
              <a:rPr lang="en-US" sz="2800" dirty="0" smtClean="0"/>
              <a:t>).</a:t>
            </a:r>
            <a:endParaRPr lang="en-US" sz="28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248</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5292080" y="3247121"/>
            <a:ext cx="3600400" cy="1550031"/>
          </a:xfrm>
          <a:prstGeom prst="rect">
            <a:avLst/>
          </a:prstGeom>
        </p:spPr>
        <p:txBody>
          <a:bodyPr wrap="square" lIns="36000" tIns="36000" rIns="36000" bIns="36000">
            <a:spAutoFit/>
          </a:bodyPr>
          <a:lstStyle/>
          <a:p>
            <a:pPr indent="276225">
              <a:buClr>
                <a:srgbClr val="C00000"/>
              </a:buClr>
              <a:buSzPct val="80000"/>
              <a:buFont typeface="Arial" panose="020B0604020202020204" pitchFamily="34" charset="0"/>
              <a:buChar char="▲"/>
            </a:pPr>
            <a:r>
              <a:rPr lang="en-US" sz="1600" b="1" dirty="0" smtClean="0"/>
              <a:t>Figure 19.4a</a:t>
            </a:r>
            <a:r>
              <a:rPr lang="en-US" sz="1600" dirty="0" smtClean="0"/>
              <a:t> - The </a:t>
            </a:r>
            <a:r>
              <a:rPr lang="en-US" sz="1600" dirty="0"/>
              <a:t>presence of horns in cattle is controlled by a dominant allele of a gene, </a:t>
            </a:r>
            <a:endParaRPr lang="en-US" sz="1600" dirty="0" smtClean="0"/>
          </a:p>
          <a:p>
            <a:pPr indent="276225">
              <a:buClr>
                <a:srgbClr val="C00000"/>
              </a:buClr>
              <a:buSzPct val="80000"/>
              <a:buFont typeface="Arial" panose="020B0604020202020204" pitchFamily="34" charset="0"/>
              <a:buChar char="▼"/>
            </a:pPr>
            <a:r>
              <a:rPr lang="en-US" sz="1600" b="1" dirty="0" smtClean="0"/>
              <a:t>Figure 19.4b</a:t>
            </a:r>
            <a:r>
              <a:rPr lang="en-US" sz="1600" dirty="0" smtClean="0"/>
              <a:t> - Polled </a:t>
            </a:r>
            <a:r>
              <a:rPr lang="en-US" sz="1600" dirty="0"/>
              <a:t>(hornless) cattle have two copies of the recessive allele of this gene.</a:t>
            </a:r>
            <a:endParaRPr lang="en-GB" sz="1600"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383" r="7265" b="50000"/>
          <a:stretch/>
        </p:blipFill>
        <p:spPr>
          <a:xfrm>
            <a:off x="5292080" y="1124745"/>
            <a:ext cx="3600400" cy="2088232"/>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980" t="58047" r="980" b="1700"/>
          <a:stretch/>
        </p:blipFill>
        <p:spPr>
          <a:xfrm>
            <a:off x="5292081" y="4869160"/>
            <a:ext cx="3589868" cy="1764364"/>
          </a:xfrm>
          <a:prstGeom prst="rect">
            <a:avLst/>
          </a:prstGeom>
        </p:spPr>
      </p:pic>
      <p:sp>
        <p:nvSpPr>
          <p:cNvPr id="8" name="TextBox 7">
            <a:hlinkClick r:id="rId4" action="ppaction://hlinksldjump"/>
          </p:cNvPr>
          <p:cNvSpPr txBox="1"/>
          <p:nvPr/>
        </p:nvSpPr>
        <p:spPr>
          <a:xfrm>
            <a:off x="8388424" y="3501008"/>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454486069"/>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19.1 – Variation - Genetic</a:t>
            </a:r>
            <a:endParaRPr lang="en-US" sz="4000" dirty="0"/>
          </a:p>
        </p:txBody>
      </p:sp>
      <p:sp>
        <p:nvSpPr>
          <p:cNvPr id="34" name="Rectangle 33"/>
          <p:cNvSpPr/>
          <p:nvPr/>
        </p:nvSpPr>
        <p:spPr>
          <a:xfrm>
            <a:off x="179513" y="1124744"/>
            <a:ext cx="4896543" cy="4801314"/>
          </a:xfrm>
          <a:prstGeom prst="rect">
            <a:avLst/>
          </a:prstGeom>
        </p:spPr>
        <p:txBody>
          <a:bodyPr wrap="square">
            <a:spAutoFit/>
          </a:bodyPr>
          <a:lstStyle/>
          <a:p>
            <a:pPr>
              <a:buClr>
                <a:srgbClr val="0070C0"/>
              </a:buClr>
              <a:buSzPct val="80000"/>
            </a:pPr>
            <a:r>
              <a:rPr lang="en-US" b="1" dirty="0" smtClean="0">
                <a:solidFill>
                  <a:srgbClr val="C00000"/>
                </a:solidFill>
              </a:rPr>
              <a:t>Environmental variation</a:t>
            </a:r>
            <a:endParaRPr lang="en-US" dirty="0"/>
          </a:p>
          <a:p>
            <a:pPr marL="355600" indent="-355600">
              <a:buClr>
                <a:srgbClr val="0070C0"/>
              </a:buClr>
              <a:buSzPct val="80000"/>
              <a:buFont typeface="Wingdings 3" panose="05040102010807070707" pitchFamily="18" charset="2"/>
              <a:buChar char=""/>
            </a:pPr>
            <a:r>
              <a:rPr lang="en-US" dirty="0"/>
              <a:t>Another important reason for variation is the difference between the environments of individuals. Pine trees possess genes that enable them to grow to a height of about </a:t>
            </a:r>
            <a:r>
              <a:rPr lang="en-US" dirty="0" smtClean="0"/>
              <a:t>30m</a:t>
            </a:r>
            <a:r>
              <a:rPr lang="en-US" dirty="0"/>
              <a:t>. But if a pine tree is grown in a very small pot, and has its roots regularly pruned, it will be permanently stunted (Figure </a:t>
            </a:r>
            <a:r>
              <a:rPr lang="en-US" b="1" dirty="0"/>
              <a:t>19.5</a:t>
            </a:r>
            <a:r>
              <a:rPr lang="en-US" dirty="0"/>
              <a:t>). </a:t>
            </a:r>
            <a:endParaRPr lang="en-US" dirty="0" smtClean="0"/>
          </a:p>
          <a:p>
            <a:pPr marL="355600" indent="-355600">
              <a:buClr>
                <a:srgbClr val="0070C0"/>
              </a:buClr>
              <a:buSzPct val="80000"/>
              <a:buFont typeface="Wingdings 3" panose="05040102010807070707" pitchFamily="18" charset="2"/>
              <a:buChar char=""/>
            </a:pPr>
            <a:r>
              <a:rPr lang="en-US" dirty="0" smtClean="0"/>
              <a:t>The </a:t>
            </a:r>
            <a:r>
              <a:rPr lang="en-US" dirty="0"/>
              <a:t>tree’s genotype gives it the potential to grow tall, but it will not realise this potential unless its roots are given plenty of space and it is allowed to grow freely.</a:t>
            </a:r>
          </a:p>
          <a:p>
            <a:pPr marL="355600" indent="-355600">
              <a:buClr>
                <a:srgbClr val="0070C0"/>
              </a:buClr>
              <a:buSzPct val="80000"/>
              <a:buFont typeface="Wingdings 3" panose="05040102010807070707" pitchFamily="18" charset="2"/>
              <a:buChar char=""/>
            </a:pPr>
            <a:r>
              <a:rPr lang="en-US" dirty="0"/>
              <a:t>In general, discontinuous variation is caused by genes alone. Continuous variation is often influenced by both genes and the environment.</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249</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5292080" y="3429000"/>
            <a:ext cx="3600400" cy="565146"/>
          </a:xfrm>
          <a:prstGeom prst="rect">
            <a:avLst/>
          </a:prstGeom>
        </p:spPr>
        <p:txBody>
          <a:bodyPr wrap="square" lIns="36000" tIns="36000" rIns="36000" bIns="36000">
            <a:spAutoFit/>
          </a:bodyPr>
          <a:lstStyle/>
          <a:p>
            <a:pPr indent="276225">
              <a:buClr>
                <a:srgbClr val="C00000"/>
              </a:buClr>
              <a:buSzPct val="80000"/>
              <a:buFont typeface="Arial" panose="020B0604020202020204" pitchFamily="34" charset="0"/>
              <a:buChar char="▲"/>
            </a:pPr>
            <a:r>
              <a:rPr lang="en-US" sz="1600" b="1" dirty="0" smtClean="0"/>
              <a:t>Figure 19.5</a:t>
            </a:r>
            <a:r>
              <a:rPr lang="en-US" sz="1600" dirty="0" smtClean="0"/>
              <a:t> </a:t>
            </a:r>
            <a:r>
              <a:rPr lang="en-US" sz="1600" dirty="0"/>
              <a:t>- </a:t>
            </a:r>
            <a:r>
              <a:rPr lang="en-US" sz="1600" dirty="0" smtClean="0"/>
              <a:t>The </a:t>
            </a:r>
            <a:r>
              <a:rPr lang="en-US" sz="1600" dirty="0"/>
              <a:t>inheritance of variation</a:t>
            </a:r>
            <a:r>
              <a:rPr lang="en-US" sz="1600" dirty="0" smtClean="0"/>
              <a:t>.</a:t>
            </a: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t="21982" r="7450" b="2662"/>
          <a:stretch/>
        </p:blipFill>
        <p:spPr>
          <a:xfrm>
            <a:off x="5292080" y="1135303"/>
            <a:ext cx="3600400" cy="2221689"/>
          </a:xfrm>
          <a:prstGeom prst="rect">
            <a:avLst/>
          </a:prstGeom>
        </p:spPr>
      </p:pic>
      <p:pic>
        <p:nvPicPr>
          <p:cNvPr id="7" name="Picture 6"/>
          <p:cNvPicPr>
            <a:picLocks noChangeAspect="1"/>
          </p:cNvPicPr>
          <p:nvPr/>
        </p:nvPicPr>
        <p:blipFill>
          <a:blip r:embed="rId4">
            <a:lum bright="-47000" contrast="75000"/>
            <a:extLst>
              <a:ext uri="{28A0092B-C50C-407E-A947-70E740481C1C}">
                <a14:useLocalDpi xmlns:a14="http://schemas.microsoft.com/office/drawing/2010/main" val="0"/>
              </a:ext>
            </a:extLst>
          </a:blip>
          <a:stretch>
            <a:fillRect/>
          </a:stretch>
        </p:blipFill>
        <p:spPr>
          <a:xfrm>
            <a:off x="5292080" y="3983373"/>
            <a:ext cx="3600400" cy="2607483"/>
          </a:xfrm>
          <a:prstGeom prst="rect">
            <a:avLst/>
          </a:prstGeom>
        </p:spPr>
      </p:pic>
      <p:sp>
        <p:nvSpPr>
          <p:cNvPr id="8" name="TextBox 7"/>
          <p:cNvSpPr txBox="1"/>
          <p:nvPr/>
        </p:nvSpPr>
        <p:spPr>
          <a:xfrm>
            <a:off x="4932040" y="1137535"/>
            <a:ext cx="2448272" cy="1384995"/>
          </a:xfrm>
          <a:prstGeom prst="rect">
            <a:avLst/>
          </a:prstGeom>
          <a:solidFill>
            <a:schemeClr val="bg1"/>
          </a:solidFill>
        </p:spPr>
        <p:txBody>
          <a:bodyPr wrap="square" rtlCol="0">
            <a:spAutoFit/>
          </a:bodyPr>
          <a:lstStyle/>
          <a:p>
            <a:r>
              <a:rPr lang="en-GB" sz="1400" dirty="0" smtClean="0"/>
              <a:t>Variation caused by the environment is not inherited. A cutting from a bonsai pine tree would grow into a full size tree if given sufficient space.</a:t>
            </a:r>
            <a:endParaRPr lang="en-GB" sz="1400" dirty="0"/>
          </a:p>
        </p:txBody>
      </p:sp>
      <p:sp>
        <p:nvSpPr>
          <p:cNvPr id="9" name="Rectangle 8"/>
          <p:cNvSpPr/>
          <p:nvPr/>
        </p:nvSpPr>
        <p:spPr>
          <a:xfrm>
            <a:off x="179514" y="6023029"/>
            <a:ext cx="5112566" cy="646331"/>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dirty="0"/>
              <a:t>A bonsai pine tree is dwarfed by being grown in a very small pot, and continually pruned.</a:t>
            </a:r>
            <a:endParaRPr lang="en-GB" dirty="0"/>
          </a:p>
        </p:txBody>
      </p:sp>
      <p:sp>
        <p:nvSpPr>
          <p:cNvPr id="10" name="TextBox 9">
            <a:hlinkClick r:id="rId5" action="ppaction://hlinksldjump"/>
          </p:cNvPr>
          <p:cNvSpPr txBox="1"/>
          <p:nvPr/>
        </p:nvSpPr>
        <p:spPr>
          <a:xfrm>
            <a:off x="8388424" y="3790781"/>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168119717"/>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19.1 – Variation - Genetic</a:t>
            </a:r>
            <a:endParaRPr lang="en-US" sz="4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249</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79513" y="5373216"/>
            <a:ext cx="5170491" cy="1261884"/>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sz="1900" dirty="0"/>
              <a:t>A dwarf pony, such as a Shetland pony, is small because of its genes</a:t>
            </a:r>
            <a:r>
              <a:rPr lang="en-US" sz="1900" dirty="0" smtClean="0"/>
              <a:t>. The </a:t>
            </a:r>
            <a:r>
              <a:rPr lang="en-US" sz="1900" dirty="0"/>
              <a:t>offspring of Shetland ponies are small like their parents, no matter how well they are fed and cared for.</a:t>
            </a:r>
            <a:endParaRPr lang="en-GB" sz="1900" dirty="0"/>
          </a:p>
        </p:txBody>
      </p:sp>
      <p:pic>
        <p:nvPicPr>
          <p:cNvPr id="3" name="Picture 2"/>
          <p:cNvPicPr>
            <a:picLocks noChangeAspect="1"/>
          </p:cNvPicPr>
          <p:nvPr/>
        </p:nvPicPr>
        <p:blipFill>
          <a:blip r:embed="rId3">
            <a:lum contrast="10000"/>
            <a:extLst>
              <a:ext uri="{28A0092B-C50C-407E-A947-70E740481C1C}">
                <a14:useLocalDpi xmlns:a14="http://schemas.microsoft.com/office/drawing/2010/main" val="0"/>
              </a:ext>
            </a:extLst>
          </a:blip>
          <a:stretch>
            <a:fillRect/>
          </a:stretch>
        </p:blipFill>
        <p:spPr>
          <a:xfrm>
            <a:off x="179514" y="1124744"/>
            <a:ext cx="5170491" cy="4104456"/>
          </a:xfrm>
          <a:prstGeom prst="rect">
            <a:avLst/>
          </a:prstGeom>
        </p:spPr>
      </p:pic>
      <p:sp>
        <p:nvSpPr>
          <p:cNvPr id="5" name="Rectangle 4"/>
          <p:cNvSpPr/>
          <p:nvPr/>
        </p:nvSpPr>
        <p:spPr>
          <a:xfrm>
            <a:off x="5556569" y="5949280"/>
            <a:ext cx="3312368" cy="707886"/>
          </a:xfrm>
          <a:prstGeom prst="rect">
            <a:avLst/>
          </a:prstGeom>
        </p:spPr>
        <p:txBody>
          <a:bodyPr wrap="square">
            <a:spAutoFit/>
          </a:bodyPr>
          <a:lstStyle/>
          <a:p>
            <a:pPr indent="361950">
              <a:buClr>
                <a:srgbClr val="C00000"/>
              </a:buClr>
              <a:buSzPct val="80000"/>
              <a:buFont typeface="Arial" panose="020B0604020202020204" pitchFamily="34" charset="0"/>
              <a:buChar char="▲"/>
              <a:tabLst>
                <a:tab pos="534988" algn="l"/>
              </a:tabLst>
            </a:pPr>
            <a:r>
              <a:rPr lang="en-US" sz="2000" b="1" dirty="0"/>
              <a:t>Figure 19.5</a:t>
            </a:r>
            <a:r>
              <a:rPr lang="en-US" sz="2000" dirty="0"/>
              <a:t> </a:t>
            </a:r>
            <a:r>
              <a:rPr lang="en-US" sz="2000" dirty="0" smtClean="0"/>
              <a:t>- The </a:t>
            </a:r>
            <a:r>
              <a:rPr lang="en-US" sz="2000" dirty="0"/>
              <a:t>inheritance of variation.</a:t>
            </a:r>
            <a:endParaRPr lang="en-GB" sz="2000" dirty="0"/>
          </a:p>
        </p:txBody>
      </p:sp>
      <p:pic>
        <p:nvPicPr>
          <p:cNvPr id="1026" name="Picture 2" descr="Image result for dwarf pon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446803" y="1201078"/>
            <a:ext cx="3422133" cy="230622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dwarf pon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446803" y="3649350"/>
            <a:ext cx="3422133" cy="215591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6" action="ppaction://hlinksldjump"/>
          </p:cNvPr>
          <p:cNvSpPr txBox="1"/>
          <p:nvPr/>
        </p:nvSpPr>
        <p:spPr>
          <a:xfrm>
            <a:off x="8388424" y="5877272"/>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764893503"/>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99</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699936" cy="5509200"/>
          </a:xfrm>
          <a:prstGeom prst="rect">
            <a:avLst/>
          </a:prstGeom>
          <a:solidFill>
            <a:srgbClr val="F5FC9A"/>
          </a:solidFill>
          <a:ln w="57150">
            <a:solidFill>
              <a:srgbClr val="002060"/>
            </a:solidFill>
          </a:ln>
        </p:spPr>
        <p:txBody>
          <a:bodyPr wrap="square">
            <a:spAutoFit/>
          </a:bodyPr>
          <a:lstStyle/>
          <a:p>
            <a:pPr marL="982663" indent="-982663">
              <a:buClr>
                <a:srgbClr val="0070C0"/>
              </a:buClr>
              <a:tabLst>
                <a:tab pos="1517650" algn="l"/>
                <a:tab pos="4300538" algn="l"/>
              </a:tabLst>
            </a:pPr>
            <a:r>
              <a:rPr lang="en-US" sz="3200" b="1" dirty="0"/>
              <a:t>19.1</a:t>
            </a:r>
            <a:r>
              <a:rPr lang="en-US" sz="3200" dirty="0"/>
              <a:t> </a:t>
            </a:r>
            <a:r>
              <a:rPr lang="en-US" sz="3200" dirty="0" smtClean="0"/>
              <a:t>	Decide </a:t>
            </a:r>
            <a:r>
              <a:rPr lang="en-US" sz="3200" dirty="0"/>
              <a:t>whether each of these features </a:t>
            </a:r>
            <a:r>
              <a:rPr lang="en-US" sz="3200" dirty="0" smtClean="0"/>
              <a:t>shows continuous </a:t>
            </a:r>
            <a:r>
              <a:rPr lang="en-US" sz="3200" dirty="0"/>
              <a:t>variation or discontinuous variation, </a:t>
            </a:r>
            <a:r>
              <a:rPr lang="en-US" sz="3200" dirty="0" smtClean="0"/>
              <a:t/>
            </a:r>
            <a:br>
              <a:rPr lang="en-US" sz="3200" dirty="0" smtClean="0"/>
            </a:br>
            <a:r>
              <a:rPr lang="en-US" sz="3200" b="1" dirty="0" smtClean="0"/>
              <a:t>a</a:t>
            </a:r>
            <a:r>
              <a:rPr lang="en-US" sz="3200" dirty="0" smtClean="0"/>
              <a:t> 	blood </a:t>
            </a:r>
            <a:r>
              <a:rPr lang="en-US" sz="3200" dirty="0"/>
              <a:t>group in humans </a:t>
            </a:r>
            <a:r>
              <a:rPr lang="en-US" sz="3200" dirty="0" smtClean="0"/>
              <a:t/>
            </a:r>
            <a:br>
              <a:rPr lang="en-US" sz="3200" dirty="0" smtClean="0"/>
            </a:br>
            <a:r>
              <a:rPr lang="en-US" sz="3200" b="1" dirty="0" smtClean="0"/>
              <a:t>b</a:t>
            </a:r>
            <a:r>
              <a:rPr lang="en-US" sz="3200" dirty="0" smtClean="0"/>
              <a:t> 	foot </a:t>
            </a:r>
            <a:r>
              <a:rPr lang="en-US" sz="3200" dirty="0"/>
              <a:t>size in humans </a:t>
            </a:r>
            <a:endParaRPr lang="en-US" sz="3200" dirty="0" smtClean="0"/>
          </a:p>
          <a:p>
            <a:pPr marL="982663" indent="-982663">
              <a:buClr>
                <a:srgbClr val="0070C0"/>
              </a:buClr>
              <a:tabLst>
                <a:tab pos="1517650" algn="l"/>
                <a:tab pos="4300538" algn="l"/>
              </a:tabLst>
            </a:pPr>
            <a:r>
              <a:rPr lang="en-US" sz="3200" dirty="0"/>
              <a:t>	</a:t>
            </a:r>
            <a:r>
              <a:rPr lang="en-US" sz="3200" b="1" dirty="0" smtClean="0"/>
              <a:t>c</a:t>
            </a:r>
            <a:r>
              <a:rPr lang="en-US" sz="3200" dirty="0" smtClean="0"/>
              <a:t> 	leaf </a:t>
            </a:r>
            <a:r>
              <a:rPr lang="en-US" sz="3200" dirty="0"/>
              <a:t>length in a species of tree </a:t>
            </a:r>
            <a:r>
              <a:rPr lang="en-US" sz="3200" dirty="0" smtClean="0"/>
              <a:t/>
            </a:r>
            <a:br>
              <a:rPr lang="en-US" sz="3200" dirty="0" smtClean="0"/>
            </a:br>
            <a:r>
              <a:rPr lang="en-US" sz="3200" b="1" dirty="0" smtClean="0"/>
              <a:t>d</a:t>
            </a:r>
            <a:r>
              <a:rPr lang="en-US" sz="3200" dirty="0" smtClean="0"/>
              <a:t> 	presence </a:t>
            </a:r>
            <a:r>
              <a:rPr lang="en-US" sz="3200" dirty="0"/>
              <a:t>of horns in cattle</a:t>
            </a:r>
          </a:p>
          <a:p>
            <a:pPr marL="982663" indent="-982663">
              <a:buClr>
                <a:srgbClr val="0070C0"/>
              </a:buClr>
              <a:tabLst>
                <a:tab pos="4300538" algn="l"/>
              </a:tabLst>
            </a:pPr>
            <a:r>
              <a:rPr lang="en-US" sz="3200" b="1" dirty="0" smtClean="0"/>
              <a:t>19.2</a:t>
            </a:r>
            <a:r>
              <a:rPr lang="en-US" sz="3200" dirty="0" smtClean="0"/>
              <a:t> 	For </a:t>
            </a:r>
            <a:r>
              <a:rPr lang="en-US" sz="3200" dirty="0"/>
              <a:t>each of the examples in </a:t>
            </a:r>
            <a:r>
              <a:rPr lang="en-US" sz="3200" b="1" dirty="0"/>
              <a:t>a</a:t>
            </a:r>
            <a:r>
              <a:rPr lang="en-US" sz="3200" dirty="0"/>
              <a:t> to </a:t>
            </a:r>
            <a:r>
              <a:rPr lang="en-US" sz="3200" b="1" dirty="0"/>
              <a:t>d</a:t>
            </a:r>
            <a:r>
              <a:rPr lang="en-US" sz="3200" dirty="0"/>
              <a:t> above, suggest whether the variation is caused by genes alone, or by both genes and environment.</a:t>
            </a:r>
          </a:p>
        </p:txBody>
      </p:sp>
      <p:sp>
        <p:nvSpPr>
          <p:cNvPr id="26" name="TextBox 25">
            <a:hlinkClick r:id="rId3" action="ppaction://hlinkfile"/>
          </p:cNvPr>
          <p:cNvSpPr txBox="1"/>
          <p:nvPr/>
        </p:nvSpPr>
        <p:spPr>
          <a:xfrm>
            <a:off x="8244408" y="2564904"/>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19.1 – Variation - Genetic</a:t>
            </a:r>
            <a:endParaRPr lang="en-US" sz="4000" dirty="0"/>
          </a:p>
        </p:txBody>
      </p:sp>
      <p:sp>
        <p:nvSpPr>
          <p:cNvPr id="7" name="TextBox 6">
            <a:hlinkClick r:id="rId4" action="ppaction://hlinksldjump"/>
          </p:cNvPr>
          <p:cNvSpPr txBox="1"/>
          <p:nvPr/>
        </p:nvSpPr>
        <p:spPr>
          <a:xfrm>
            <a:off x="8244408" y="3502749"/>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461474181"/>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19.1 – Variation - Mutation</a:t>
            </a:r>
            <a:endParaRPr lang="en-US" sz="4000" dirty="0"/>
          </a:p>
        </p:txBody>
      </p:sp>
      <p:sp>
        <p:nvSpPr>
          <p:cNvPr id="34" name="Rectangle 33"/>
          <p:cNvSpPr/>
          <p:nvPr/>
        </p:nvSpPr>
        <p:spPr>
          <a:xfrm>
            <a:off x="179513" y="1124744"/>
            <a:ext cx="8712967" cy="2862322"/>
          </a:xfrm>
          <a:prstGeom prst="rect">
            <a:avLst/>
          </a:prstGeom>
        </p:spPr>
        <p:txBody>
          <a:bodyPr wrap="square">
            <a:spAutoFit/>
          </a:bodyPr>
          <a:lstStyle/>
          <a:p>
            <a:pPr>
              <a:buClr>
                <a:srgbClr val="0070C0"/>
              </a:buClr>
              <a:buSzPct val="80000"/>
            </a:pPr>
            <a:r>
              <a:rPr lang="en-US" b="1" dirty="0" smtClean="0">
                <a:solidFill>
                  <a:srgbClr val="C00000"/>
                </a:solidFill>
              </a:rPr>
              <a:t>Causes </a:t>
            </a:r>
            <a:r>
              <a:rPr lang="en-US" b="1" dirty="0">
                <a:solidFill>
                  <a:srgbClr val="C00000"/>
                </a:solidFill>
              </a:rPr>
              <a:t>of genetic variation</a:t>
            </a:r>
          </a:p>
          <a:p>
            <a:pPr marL="355600" indent="-355600">
              <a:buClr>
                <a:srgbClr val="0070C0"/>
              </a:buClr>
              <a:buSzPct val="80000"/>
              <a:buFont typeface="Wingdings 3" panose="05040102010807070707" pitchFamily="18" charset="2"/>
              <a:buChar char=""/>
            </a:pPr>
            <a:r>
              <a:rPr lang="en-US" dirty="0"/>
              <a:t>There are several ways in which genetic variation is produced.</a:t>
            </a:r>
          </a:p>
          <a:p>
            <a:pPr>
              <a:buClr>
                <a:srgbClr val="0070C0"/>
              </a:buClr>
              <a:buSzPct val="80000"/>
            </a:pPr>
            <a:r>
              <a:rPr lang="en-US" b="1" dirty="0">
                <a:solidFill>
                  <a:srgbClr val="C00000"/>
                </a:solidFill>
              </a:rPr>
              <a:t>Mutation</a:t>
            </a:r>
          </a:p>
          <a:p>
            <a:pPr marL="355600" indent="-355600">
              <a:buClr>
                <a:srgbClr val="0070C0"/>
              </a:buClr>
              <a:buSzPct val="80000"/>
              <a:buFont typeface="Wingdings 3" panose="05040102010807070707" pitchFamily="18" charset="2"/>
              <a:buChar char=""/>
            </a:pPr>
            <a:r>
              <a:rPr lang="en-US" dirty="0"/>
              <a:t>Sometimes, a gene may suddenly change. This is called mutation. Mutation is how new alleles are formed. Mutations are the only source of brand-new characteristics in the gene pool. So mutations are really the source of all genetic variation.</a:t>
            </a:r>
          </a:p>
          <a:p>
            <a:pPr marL="355600" indent="-355600">
              <a:buClr>
                <a:srgbClr val="0070C0"/>
              </a:buClr>
              <a:buSzPct val="80000"/>
              <a:buFont typeface="Wingdings 3" panose="05040102010807070707" pitchFamily="18" charset="2"/>
              <a:buChar char=""/>
            </a:pPr>
            <a:r>
              <a:rPr lang="en-US" dirty="0"/>
              <a:t>Another type of mutation affects whole chromosomes. For example, when eggs are being made by meiosis in a woman’s ovaries, the chromosome 21s sometimes do not separate from one another. </a:t>
            </a:r>
            <a:endParaRPr lang="en-US"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249</a:t>
            </a:r>
            <a:endParaRPr lang="en-GB" sz="960" b="1" dirty="0">
              <a:latin typeface="Arial" panose="020B0604020202020204" pitchFamily="34" charset="0"/>
              <a:cs typeface="Arial" panose="020B0604020202020204" pitchFamily="34" charset="0"/>
            </a:endParaRPr>
          </a:p>
        </p:txBody>
      </p:sp>
      <p:pic>
        <p:nvPicPr>
          <p:cNvPr id="2050" name="Picture 2" descr="Image result for down syndrome gen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427984" y="4005064"/>
            <a:ext cx="4464496" cy="2657128"/>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79513" y="3879046"/>
            <a:ext cx="4392487" cy="2862322"/>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dirty="0"/>
              <a:t>One of the daughter cells therefore gets two chromosome 21s and the other one gets none. The cell with none dies. The other one may survive, and eventually be </a:t>
            </a:r>
            <a:r>
              <a:rPr lang="en-US" dirty="0" err="1"/>
              <a:t>fertilised</a:t>
            </a:r>
            <a:r>
              <a:rPr lang="en-US" dirty="0"/>
              <a:t> by a sperm. The zygote from this </a:t>
            </a:r>
            <a:r>
              <a:rPr lang="en-US" dirty="0" err="1"/>
              <a:t>fertilisation</a:t>
            </a:r>
            <a:r>
              <a:rPr lang="en-US" dirty="0"/>
              <a:t> will have three copies of chromosome 21. The child that grows from the zygote has Down’s syndrome.</a:t>
            </a:r>
          </a:p>
        </p:txBody>
      </p:sp>
      <p:sp>
        <p:nvSpPr>
          <p:cNvPr id="7" name="TextBox 6">
            <a:hlinkClick r:id="rId4" action="ppaction://hlinksldjump"/>
          </p:cNvPr>
          <p:cNvSpPr txBox="1"/>
          <p:nvPr/>
        </p:nvSpPr>
        <p:spPr>
          <a:xfrm>
            <a:off x="8388424" y="1124744"/>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168042599"/>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19.1 – Variation - Mutation</a:t>
            </a:r>
            <a:endParaRPr lang="en-US" sz="4000" dirty="0"/>
          </a:p>
        </p:txBody>
      </p:sp>
      <p:sp>
        <p:nvSpPr>
          <p:cNvPr id="34" name="Rectangle 33"/>
          <p:cNvSpPr/>
          <p:nvPr/>
        </p:nvSpPr>
        <p:spPr>
          <a:xfrm>
            <a:off x="179513" y="1124744"/>
            <a:ext cx="6264695" cy="5647700"/>
          </a:xfrm>
          <a:prstGeom prst="rect">
            <a:avLst/>
          </a:prstGeom>
        </p:spPr>
        <p:txBody>
          <a:bodyPr wrap="square">
            <a:spAutoFit/>
          </a:bodyPr>
          <a:lstStyle/>
          <a:p>
            <a:pPr>
              <a:buClr>
                <a:srgbClr val="0070C0"/>
              </a:buClr>
              <a:buSzPct val="80000"/>
            </a:pPr>
            <a:r>
              <a:rPr lang="en-US" sz="1900" b="1" dirty="0" smtClean="0">
                <a:solidFill>
                  <a:srgbClr val="C00000"/>
                </a:solidFill>
              </a:rPr>
              <a:t>Causes </a:t>
            </a:r>
            <a:r>
              <a:rPr lang="en-US" sz="1900" b="1" dirty="0">
                <a:solidFill>
                  <a:srgbClr val="C00000"/>
                </a:solidFill>
              </a:rPr>
              <a:t>of genetic variation</a:t>
            </a:r>
          </a:p>
          <a:p>
            <a:pPr marL="355600" indent="-355600">
              <a:buClr>
                <a:srgbClr val="0070C0"/>
              </a:buClr>
              <a:buSzPct val="80000"/>
              <a:buFont typeface="Wingdings 3" panose="05040102010807070707" pitchFamily="18" charset="2"/>
              <a:buChar char=""/>
            </a:pPr>
            <a:r>
              <a:rPr lang="en-US" sz="1900" dirty="0"/>
              <a:t>Children with Down’s have characteristic facial features and are usually very happy and friendly people. However, they often have heart problems and other physical and physiological difficulties.</a:t>
            </a:r>
          </a:p>
          <a:p>
            <a:pPr marL="355600" indent="-355600">
              <a:buClr>
                <a:srgbClr val="0070C0"/>
              </a:buClr>
              <a:buSzPct val="80000"/>
              <a:buFont typeface="Wingdings 3" panose="05040102010807070707" pitchFamily="18" charset="2"/>
              <a:buChar char=""/>
            </a:pPr>
            <a:r>
              <a:rPr lang="en-US" sz="1900" dirty="0"/>
              <a:t>Mutations often happen for no apparent reason. However, we do know of many factors which make mutation more likely. One of the most important of these is </a:t>
            </a:r>
            <a:r>
              <a:rPr lang="en-US" sz="1900" dirty="0" err="1"/>
              <a:t>ionising</a:t>
            </a:r>
            <a:r>
              <a:rPr lang="en-US" sz="1900" dirty="0"/>
              <a:t> radiation. Radiation can damage the bases in DNA molecules. If this happens in the ovaries or testes, then the altered DNA may be passed on to the offspring.</a:t>
            </a:r>
          </a:p>
          <a:p>
            <a:pPr marL="355600" indent="-355600">
              <a:buClr>
                <a:srgbClr val="0070C0"/>
              </a:buClr>
              <a:buSzPct val="80000"/>
              <a:buFont typeface="Wingdings 3" panose="05040102010807070707" pitchFamily="18" charset="2"/>
              <a:buChar char=""/>
            </a:pPr>
            <a:r>
              <a:rPr lang="en-US" sz="1900" dirty="0"/>
              <a:t>Many different chemicals are known to increase the risk of a mutation happening. The heavy metals lead and mercury and their compounds can interfere with the process in which DNA is copied. If this process goes wrong, the daughter cells will get faulty DNA when the cell divides. Chemicals which can cause mutations are called mutagens.</a:t>
            </a:r>
            <a:endParaRPr lang="en-US" sz="190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249</a:t>
            </a:r>
            <a:endParaRPr lang="en-GB" sz="960" b="1" dirty="0">
              <a:latin typeface="Arial" panose="020B0604020202020204" pitchFamily="34" charset="0"/>
              <a:cs typeface="Arial" panose="020B0604020202020204" pitchFamily="34" charset="0"/>
            </a:endParaRPr>
          </a:p>
        </p:txBody>
      </p:sp>
      <p:pic>
        <p:nvPicPr>
          <p:cNvPr id="4098" name="Picture 2" descr="Image result for down syndrome gen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444208" y="1153483"/>
            <a:ext cx="2448272" cy="151013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down syndrom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444207" y="2708920"/>
            <a:ext cx="2424299" cy="2156234"/>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age result for down syndrom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444207" y="4947920"/>
            <a:ext cx="2448273" cy="172144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sldjump"/>
          </p:cNvPr>
          <p:cNvSpPr txBox="1"/>
          <p:nvPr/>
        </p:nvSpPr>
        <p:spPr>
          <a:xfrm>
            <a:off x="5940152" y="1124744"/>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3354802"/>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19.1 – Variation - Mutation</a:t>
            </a:r>
            <a:endParaRPr lang="en-US" sz="4000" dirty="0"/>
          </a:p>
        </p:txBody>
      </p:sp>
      <p:sp>
        <p:nvSpPr>
          <p:cNvPr id="34" name="Rectangle 33"/>
          <p:cNvSpPr/>
          <p:nvPr/>
        </p:nvSpPr>
        <p:spPr>
          <a:xfrm>
            <a:off x="179513" y="1124744"/>
            <a:ext cx="5231667" cy="4016484"/>
          </a:xfrm>
          <a:prstGeom prst="rect">
            <a:avLst/>
          </a:prstGeom>
        </p:spPr>
        <p:txBody>
          <a:bodyPr wrap="square">
            <a:spAutoFit/>
          </a:bodyPr>
          <a:lstStyle/>
          <a:p>
            <a:pPr>
              <a:buClr>
                <a:srgbClr val="0070C0"/>
              </a:buClr>
              <a:buSzPct val="80000"/>
            </a:pPr>
            <a:r>
              <a:rPr lang="en-US" sz="1700" b="1" dirty="0" smtClean="0">
                <a:solidFill>
                  <a:srgbClr val="C00000"/>
                </a:solidFill>
              </a:rPr>
              <a:t>Meiosis</a:t>
            </a:r>
            <a:endParaRPr lang="en-US" sz="1700" b="1" dirty="0">
              <a:solidFill>
                <a:srgbClr val="C00000"/>
              </a:solidFill>
            </a:endParaRPr>
          </a:p>
          <a:p>
            <a:pPr marL="355600" indent="-355600">
              <a:buClr>
                <a:srgbClr val="0070C0"/>
              </a:buClr>
              <a:buSzPct val="80000"/>
              <a:buFont typeface="Wingdings 3" panose="05040102010807070707" pitchFamily="18" charset="2"/>
              <a:buChar char=""/>
            </a:pPr>
            <a:r>
              <a:rPr lang="en-US" sz="1700" dirty="0"/>
              <a:t>During sexual reproduction, gametes are formed by meiosis. In meiosis, homologous chromosomes exchange genes, and separate from one another, so the gametes which are formed are not all exactly the </a:t>
            </a:r>
            <a:r>
              <a:rPr lang="en-US" sz="1700" dirty="0" smtClean="0"/>
              <a:t>same.</a:t>
            </a:r>
          </a:p>
          <a:p>
            <a:pPr>
              <a:buClr>
                <a:srgbClr val="0070C0"/>
              </a:buClr>
              <a:buSzPct val="80000"/>
            </a:pPr>
            <a:r>
              <a:rPr lang="en-US" sz="1700" b="1" dirty="0" err="1" smtClean="0">
                <a:solidFill>
                  <a:srgbClr val="C00000"/>
                </a:solidFill>
              </a:rPr>
              <a:t>Fertilisation</a:t>
            </a:r>
            <a:endParaRPr lang="en-US" sz="1700" b="1" dirty="0">
              <a:solidFill>
                <a:srgbClr val="C00000"/>
              </a:solidFill>
            </a:endParaRPr>
          </a:p>
          <a:p>
            <a:pPr marL="355600" indent="-355600">
              <a:buClr>
                <a:srgbClr val="0070C0"/>
              </a:buClr>
              <a:buSzPct val="80000"/>
              <a:buFont typeface="Wingdings 3" panose="05040102010807070707" pitchFamily="18" charset="2"/>
              <a:buChar char=""/>
            </a:pPr>
            <a:r>
              <a:rPr lang="en-US" sz="1700" dirty="0"/>
              <a:t>Any two gametes of opposite types can fuse together at </a:t>
            </a:r>
            <a:r>
              <a:rPr lang="en-US" sz="1700" dirty="0" err="1"/>
              <a:t>fertilisation</a:t>
            </a:r>
            <a:r>
              <a:rPr lang="en-US" sz="1700" dirty="0"/>
              <a:t>, so there are many possible combinations of genes which may be produced in the zygote. </a:t>
            </a:r>
            <a:endParaRPr lang="en-US" sz="1700" dirty="0" smtClean="0"/>
          </a:p>
          <a:p>
            <a:pPr marL="355600" indent="-355600">
              <a:buClr>
                <a:srgbClr val="0070C0"/>
              </a:buClr>
              <a:buSzPct val="80000"/>
              <a:buFont typeface="Wingdings 3" panose="05040102010807070707" pitchFamily="18" charset="2"/>
              <a:buChar char=""/>
            </a:pPr>
            <a:r>
              <a:rPr lang="en-US" sz="1700" dirty="0" smtClean="0"/>
              <a:t>In </a:t>
            </a:r>
            <a:r>
              <a:rPr lang="en-US" sz="1700" dirty="0"/>
              <a:t>an organism with a large number of genes the possibility of two offspring having identical genotypes is so small that it can be considered almost impossible.</a:t>
            </a:r>
            <a:endParaRPr lang="en-US" sz="170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250</a:t>
            </a:r>
            <a:endParaRPr lang="en-GB" sz="960" b="1" dirty="0">
              <a:latin typeface="Arial" panose="020B0604020202020204" pitchFamily="34" charset="0"/>
              <a:cs typeface="Arial" panose="020B0604020202020204" pitchFamily="34" charset="0"/>
            </a:endParaRPr>
          </a:p>
        </p:txBody>
      </p:sp>
      <p:pic>
        <p:nvPicPr>
          <p:cNvPr id="6146" name="Picture 2" descr="Image result for meios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1180" y="1145946"/>
            <a:ext cx="3481300" cy="458731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5411180" y="6283789"/>
            <a:ext cx="3312368" cy="400110"/>
          </a:xfrm>
          <a:prstGeom prst="rect">
            <a:avLst/>
          </a:prstGeom>
        </p:spPr>
        <p:txBody>
          <a:bodyPr wrap="square">
            <a:spAutoFit/>
          </a:bodyPr>
          <a:lstStyle/>
          <a:p>
            <a:pPr indent="361950">
              <a:buClr>
                <a:srgbClr val="C00000"/>
              </a:buClr>
              <a:buSzPct val="80000"/>
              <a:buFont typeface="Arial" panose="020B0604020202020204" pitchFamily="34" charset="0"/>
              <a:buChar char="▲"/>
              <a:tabLst>
                <a:tab pos="534988" algn="l"/>
              </a:tabLst>
            </a:pPr>
            <a:r>
              <a:rPr lang="en-US" sz="2000" dirty="0" smtClean="0"/>
              <a:t>Meiosis tree of types</a:t>
            </a:r>
            <a:endParaRPr lang="en-GB" sz="2000" dirty="0"/>
          </a:p>
        </p:txBody>
      </p:sp>
      <p:sp>
        <p:nvSpPr>
          <p:cNvPr id="10" name="Round Same Side Corner Rectangle 9"/>
          <p:cNvSpPr/>
          <p:nvPr/>
        </p:nvSpPr>
        <p:spPr>
          <a:xfrm>
            <a:off x="198948" y="5085184"/>
            <a:ext cx="208823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11" name="Round Same Side Corner Rectangle 10"/>
          <p:cNvSpPr/>
          <p:nvPr/>
        </p:nvSpPr>
        <p:spPr>
          <a:xfrm flipV="1">
            <a:off x="198948" y="5539869"/>
            <a:ext cx="4661084" cy="1135963"/>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p:cNvSpPr txBox="1"/>
          <p:nvPr/>
        </p:nvSpPr>
        <p:spPr>
          <a:xfrm>
            <a:off x="270956" y="5603408"/>
            <a:ext cx="4517068" cy="1015663"/>
          </a:xfrm>
          <a:prstGeom prst="rect">
            <a:avLst/>
          </a:prstGeom>
          <a:noFill/>
        </p:spPr>
        <p:txBody>
          <a:bodyPr wrap="square" rtlCol="0">
            <a:spAutoFit/>
          </a:bodyPr>
          <a:lstStyle/>
          <a:p>
            <a:r>
              <a:rPr lang="en-US" sz="2000" b="1" dirty="0">
                <a:solidFill>
                  <a:srgbClr val="C00000"/>
                </a:solidFill>
              </a:rPr>
              <a:t>mutation</a:t>
            </a:r>
            <a:r>
              <a:rPr lang="en-US" sz="2000" dirty="0">
                <a:solidFill>
                  <a:srgbClr val="C00000"/>
                </a:solidFill>
              </a:rPr>
              <a:t> </a:t>
            </a:r>
            <a:r>
              <a:rPr lang="en-US" sz="2000" dirty="0"/>
              <a:t>- genetic change </a:t>
            </a:r>
            <a:r>
              <a:rPr lang="en-US" sz="2000" dirty="0" smtClean="0"/>
              <a:t/>
            </a:r>
            <a:br>
              <a:rPr lang="en-US" sz="2000" dirty="0" smtClean="0"/>
            </a:br>
            <a:r>
              <a:rPr lang="en-US" sz="2000" b="1" dirty="0" smtClean="0">
                <a:solidFill>
                  <a:srgbClr val="C00000"/>
                </a:solidFill>
              </a:rPr>
              <a:t>gene </a:t>
            </a:r>
            <a:r>
              <a:rPr lang="en-US" sz="2000" b="1" dirty="0">
                <a:solidFill>
                  <a:srgbClr val="C00000"/>
                </a:solidFill>
              </a:rPr>
              <a:t>mutation </a:t>
            </a:r>
            <a:r>
              <a:rPr lang="en-US" sz="2000" dirty="0"/>
              <a:t>- a change in the base sequence of DNA</a:t>
            </a:r>
            <a:endParaRPr lang="en-GB" sz="2000" dirty="0"/>
          </a:p>
        </p:txBody>
      </p:sp>
      <p:sp>
        <p:nvSpPr>
          <p:cNvPr id="13" name="TextBox 12">
            <a:hlinkClick r:id="rId4" action="ppaction://hlinksldjump"/>
          </p:cNvPr>
          <p:cNvSpPr txBox="1"/>
          <p:nvPr/>
        </p:nvSpPr>
        <p:spPr>
          <a:xfrm>
            <a:off x="8388424" y="6021288"/>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409483310"/>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19.1 – Variation - Mutation</a:t>
            </a:r>
            <a:endParaRPr lang="en-US" sz="4000" dirty="0"/>
          </a:p>
        </p:txBody>
      </p:sp>
      <p:sp>
        <p:nvSpPr>
          <p:cNvPr id="34" name="Rectangle 33"/>
          <p:cNvSpPr/>
          <p:nvPr/>
        </p:nvSpPr>
        <p:spPr>
          <a:xfrm>
            <a:off x="179513" y="1124744"/>
            <a:ext cx="4824535" cy="5632311"/>
          </a:xfrm>
          <a:prstGeom prst="rect">
            <a:avLst/>
          </a:prstGeom>
        </p:spPr>
        <p:txBody>
          <a:bodyPr wrap="square">
            <a:spAutoFit/>
          </a:bodyPr>
          <a:lstStyle/>
          <a:p>
            <a:pPr>
              <a:buClr>
                <a:srgbClr val="0070C0"/>
              </a:buClr>
              <a:buSzPct val="80000"/>
            </a:pPr>
            <a:r>
              <a:rPr lang="en-US" sz="2000" b="1" dirty="0" smtClean="0">
                <a:solidFill>
                  <a:srgbClr val="C00000"/>
                </a:solidFill>
              </a:rPr>
              <a:t>Meiosis</a:t>
            </a:r>
            <a:endParaRPr lang="en-US" sz="2000" b="1" dirty="0">
              <a:solidFill>
                <a:srgbClr val="C00000"/>
              </a:solidFill>
            </a:endParaRPr>
          </a:p>
          <a:p>
            <a:pPr marL="355600" indent="-355600">
              <a:buClr>
                <a:srgbClr val="0070C0"/>
              </a:buClr>
              <a:buSzPct val="80000"/>
              <a:buFont typeface="Wingdings 3" panose="05040102010807070707" pitchFamily="18" charset="2"/>
              <a:buChar char=""/>
            </a:pPr>
            <a:r>
              <a:rPr lang="en-US" sz="2000" dirty="0"/>
              <a:t>During sexual reproduction, gametes are formed by meiosis. In meiosis, homologous chromosomes exchange genes, and separate from one another, so the gametes which are formed are not all exactly the </a:t>
            </a:r>
            <a:r>
              <a:rPr lang="en-US" sz="2000" dirty="0" smtClean="0"/>
              <a:t>same.</a:t>
            </a:r>
          </a:p>
          <a:p>
            <a:pPr>
              <a:buClr>
                <a:srgbClr val="0070C0"/>
              </a:buClr>
              <a:buSzPct val="80000"/>
            </a:pPr>
            <a:r>
              <a:rPr lang="en-US" sz="2000" b="1" dirty="0" err="1" smtClean="0">
                <a:solidFill>
                  <a:srgbClr val="C00000"/>
                </a:solidFill>
              </a:rPr>
              <a:t>Fertilisation</a:t>
            </a:r>
            <a:endParaRPr lang="en-US" sz="2000" b="1" dirty="0">
              <a:solidFill>
                <a:srgbClr val="C00000"/>
              </a:solidFill>
            </a:endParaRPr>
          </a:p>
          <a:p>
            <a:pPr marL="355600" indent="-355600">
              <a:buClr>
                <a:srgbClr val="0070C0"/>
              </a:buClr>
              <a:buSzPct val="80000"/>
              <a:buFont typeface="Wingdings 3" panose="05040102010807070707" pitchFamily="18" charset="2"/>
              <a:buChar char=""/>
            </a:pPr>
            <a:r>
              <a:rPr lang="en-US" sz="2000" dirty="0"/>
              <a:t>Any two gametes of opposite types can fuse together at </a:t>
            </a:r>
            <a:r>
              <a:rPr lang="en-US" sz="2000" dirty="0" err="1"/>
              <a:t>fertilisation</a:t>
            </a:r>
            <a:r>
              <a:rPr lang="en-US" sz="2000" dirty="0"/>
              <a:t>, so there are many possible combinations of genes which may be produced in the zygote. </a:t>
            </a:r>
            <a:endParaRPr lang="en-US" sz="2000" dirty="0" smtClean="0"/>
          </a:p>
          <a:p>
            <a:pPr marL="355600" indent="-355600">
              <a:buClr>
                <a:srgbClr val="0070C0"/>
              </a:buClr>
              <a:buSzPct val="80000"/>
              <a:buFont typeface="Wingdings 3" panose="05040102010807070707" pitchFamily="18" charset="2"/>
              <a:buChar char=""/>
            </a:pPr>
            <a:r>
              <a:rPr lang="en-US" sz="2000" dirty="0" smtClean="0"/>
              <a:t>In </a:t>
            </a:r>
            <a:r>
              <a:rPr lang="en-US" sz="2000" dirty="0"/>
              <a:t>an organism with a large number of genes the possibility of two offspring having identical genotypes is so small that it can be considered almost impossible.</a:t>
            </a:r>
            <a:endParaRPr lang="en-US" sz="200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250</a:t>
            </a:r>
            <a:endParaRPr lang="en-GB" sz="960" b="1" dirty="0">
              <a:latin typeface="Arial" panose="020B0604020202020204" pitchFamily="34" charset="0"/>
              <a:cs typeface="Arial" panose="020B0604020202020204" pitchFamily="34" charset="0"/>
            </a:endParaRPr>
          </a:p>
        </p:txBody>
      </p:sp>
      <p:pic>
        <p:nvPicPr>
          <p:cNvPr id="6146" name="Picture 2" descr="Image result for meios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1145946"/>
            <a:ext cx="3888432" cy="494735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5411180" y="6283789"/>
            <a:ext cx="3312368" cy="400110"/>
          </a:xfrm>
          <a:prstGeom prst="rect">
            <a:avLst/>
          </a:prstGeom>
        </p:spPr>
        <p:txBody>
          <a:bodyPr wrap="square">
            <a:spAutoFit/>
          </a:bodyPr>
          <a:lstStyle/>
          <a:p>
            <a:pPr indent="361950">
              <a:buClr>
                <a:srgbClr val="C00000"/>
              </a:buClr>
              <a:buSzPct val="80000"/>
              <a:buFont typeface="Arial" panose="020B0604020202020204" pitchFamily="34" charset="0"/>
              <a:buChar char="▲"/>
              <a:tabLst>
                <a:tab pos="534988" algn="l"/>
              </a:tabLst>
            </a:pPr>
            <a:r>
              <a:rPr lang="en-US" sz="2000" dirty="0" smtClean="0"/>
              <a:t>Meiosis tree of types</a:t>
            </a:r>
            <a:endParaRPr lang="en-GB" sz="2000" dirty="0"/>
          </a:p>
        </p:txBody>
      </p:sp>
      <p:sp>
        <p:nvSpPr>
          <p:cNvPr id="7" name="TextBox 6">
            <a:hlinkClick r:id="rId4" action="ppaction://hlinksldjump"/>
          </p:cNvPr>
          <p:cNvSpPr txBox="1"/>
          <p:nvPr/>
        </p:nvSpPr>
        <p:spPr>
          <a:xfrm>
            <a:off x="8420749" y="6023029"/>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941598417"/>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19.1 – Variation – Activity 19.1</a:t>
            </a:r>
            <a:endParaRPr lang="en-US" sz="4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250</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179512" y="1124744"/>
            <a:ext cx="8727370" cy="5478423"/>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sz="1750" b="1" dirty="0" smtClean="0">
                <a:solidFill>
                  <a:srgbClr val="C00000"/>
                </a:solidFill>
                <a:latin typeface="Arial" panose="020B0604020202020204" pitchFamily="34" charset="0"/>
                <a:cs typeface="Arial" panose="020B0604020202020204" pitchFamily="34" charset="0"/>
              </a:rPr>
              <a:t>Activity 19.1</a:t>
            </a:r>
          </a:p>
          <a:p>
            <a:pPr>
              <a:buClr>
                <a:srgbClr val="C00000"/>
              </a:buClr>
              <a:buSzPct val="80000"/>
              <a:tabLst>
                <a:tab pos="2420938" algn="l"/>
              </a:tabLst>
            </a:pPr>
            <a:r>
              <a:rPr lang="en-US" sz="1750" b="1" dirty="0">
                <a:latin typeface="Arial" panose="020B0604020202020204" pitchFamily="34" charset="0"/>
                <a:cs typeface="Arial" panose="020B0604020202020204" pitchFamily="34" charset="0"/>
              </a:rPr>
              <a:t>Measuring </a:t>
            </a:r>
            <a:r>
              <a:rPr lang="en-US" sz="1750" b="1" dirty="0" smtClean="0">
                <a:latin typeface="Arial" panose="020B0604020202020204" pitchFamily="34" charset="0"/>
                <a:cs typeface="Arial" panose="020B0604020202020204" pitchFamily="34" charset="0"/>
              </a:rPr>
              <a:t>variation - Skills</a:t>
            </a:r>
            <a:endParaRPr lang="en-US" sz="1750" b="1" dirty="0">
              <a:latin typeface="Arial" panose="020B0604020202020204" pitchFamily="34" charset="0"/>
              <a:cs typeface="Arial" panose="020B0604020202020204" pitchFamily="34" charset="0"/>
            </a:endParaRPr>
          </a:p>
          <a:p>
            <a:pPr>
              <a:buClr>
                <a:srgbClr val="C00000"/>
              </a:buClr>
              <a:buSzPct val="80000"/>
              <a:tabLst>
                <a:tab pos="896938" algn="l"/>
              </a:tabLst>
            </a:pPr>
            <a:r>
              <a:rPr lang="en-US" sz="1750" b="1" dirty="0">
                <a:latin typeface="Arial" panose="020B0604020202020204" pitchFamily="34" charset="0"/>
                <a:cs typeface="Arial" panose="020B0604020202020204" pitchFamily="34" charset="0"/>
              </a:rPr>
              <a:t>A03.3</a:t>
            </a:r>
            <a:r>
              <a:rPr lang="en-US" sz="1750" dirty="0">
                <a:latin typeface="Arial" panose="020B0604020202020204" pitchFamily="34" charset="0"/>
                <a:cs typeface="Arial" panose="020B0604020202020204" pitchFamily="34" charset="0"/>
              </a:rPr>
              <a:t> </a:t>
            </a:r>
            <a:r>
              <a:rPr lang="en-US" sz="1750" dirty="0" smtClean="0">
                <a:latin typeface="Arial" panose="020B0604020202020204" pitchFamily="34" charset="0"/>
                <a:cs typeface="Arial" panose="020B0604020202020204" pitchFamily="34" charset="0"/>
              </a:rPr>
              <a:t>	Observing</a:t>
            </a:r>
            <a:r>
              <a:rPr lang="en-US" sz="1750" dirty="0">
                <a:latin typeface="Arial" panose="020B0604020202020204" pitchFamily="34" charset="0"/>
                <a:cs typeface="Arial" panose="020B0604020202020204" pitchFamily="34" charset="0"/>
              </a:rPr>
              <a:t>, measuring and recording</a:t>
            </a:r>
          </a:p>
          <a:p>
            <a:pPr>
              <a:buClr>
                <a:srgbClr val="C00000"/>
              </a:buClr>
              <a:buSzPct val="80000"/>
              <a:tabLst>
                <a:tab pos="896938" algn="l"/>
              </a:tabLst>
            </a:pPr>
            <a:r>
              <a:rPr lang="en-US" sz="1750" b="1" dirty="0">
                <a:latin typeface="Arial" panose="020B0604020202020204" pitchFamily="34" charset="0"/>
                <a:cs typeface="Arial" panose="020B0604020202020204" pitchFamily="34" charset="0"/>
              </a:rPr>
              <a:t>A03.4</a:t>
            </a:r>
            <a:r>
              <a:rPr lang="en-US" sz="1750" dirty="0">
                <a:latin typeface="Arial" panose="020B0604020202020204" pitchFamily="34" charset="0"/>
                <a:cs typeface="Arial" panose="020B0604020202020204" pitchFamily="34" charset="0"/>
              </a:rPr>
              <a:t> </a:t>
            </a:r>
            <a:r>
              <a:rPr lang="en-US" sz="1750" dirty="0" smtClean="0">
                <a:latin typeface="Arial" panose="020B0604020202020204" pitchFamily="34" charset="0"/>
                <a:cs typeface="Arial" panose="020B0604020202020204" pitchFamily="34" charset="0"/>
              </a:rPr>
              <a:t>	Interpreting </a:t>
            </a:r>
            <a:r>
              <a:rPr lang="en-US" sz="1750" dirty="0">
                <a:latin typeface="Arial" panose="020B0604020202020204" pitchFamily="34" charset="0"/>
                <a:cs typeface="Arial" panose="020B0604020202020204" pitchFamily="34" charset="0"/>
              </a:rPr>
              <a:t>and evaluating observations and data</a:t>
            </a:r>
          </a:p>
          <a:p>
            <a:pPr marL="342900" indent="-342900">
              <a:buClr>
                <a:srgbClr val="C00000"/>
              </a:buClr>
              <a:buSzPct val="100000"/>
              <a:buFont typeface="+mj-lt"/>
              <a:buAutoNum type="arabicPeriod"/>
              <a:tabLst>
                <a:tab pos="2420938" algn="l"/>
              </a:tabLst>
            </a:pPr>
            <a:r>
              <a:rPr lang="en-US" sz="1750" dirty="0" smtClean="0">
                <a:latin typeface="Arial" panose="020B0604020202020204" pitchFamily="34" charset="0"/>
                <a:cs typeface="Arial" panose="020B0604020202020204" pitchFamily="34" charset="0"/>
              </a:rPr>
              <a:t>Make </a:t>
            </a:r>
            <a:r>
              <a:rPr lang="en-US" sz="1750" dirty="0">
                <a:latin typeface="Arial" panose="020B0604020202020204" pitchFamily="34" charset="0"/>
                <a:cs typeface="Arial" panose="020B0604020202020204" pitchFamily="34" charset="0"/>
              </a:rPr>
              <a:t>a survey of at least 30 people, to find out whether or not they can roll their tongue. Record your results.</a:t>
            </a:r>
          </a:p>
          <a:p>
            <a:pPr marL="342900" indent="-342900">
              <a:buClr>
                <a:srgbClr val="C00000"/>
              </a:buClr>
              <a:buSzPct val="100000"/>
              <a:buFont typeface="+mj-lt"/>
              <a:buAutoNum type="arabicPeriod"/>
              <a:tabLst>
                <a:tab pos="2420938" algn="l"/>
              </a:tabLst>
            </a:pPr>
            <a:r>
              <a:rPr lang="en-US" sz="1750" dirty="0" smtClean="0">
                <a:latin typeface="Arial" panose="020B0604020202020204" pitchFamily="34" charset="0"/>
                <a:cs typeface="Arial" panose="020B0604020202020204" pitchFamily="34" charset="0"/>
              </a:rPr>
              <a:t>Measure </a:t>
            </a:r>
            <a:r>
              <a:rPr lang="en-US" sz="1750" dirty="0">
                <a:latin typeface="Arial" panose="020B0604020202020204" pitchFamily="34" charset="0"/>
                <a:cs typeface="Arial" panose="020B0604020202020204" pitchFamily="34" charset="0"/>
              </a:rPr>
              <a:t>the length of the third finger of the left hand of 30 people. Take the measurement from the knuckle to the finger tip, not including the nail.</a:t>
            </a:r>
          </a:p>
          <a:p>
            <a:pPr marL="342900" indent="-342900">
              <a:buClr>
                <a:srgbClr val="C00000"/>
              </a:buClr>
              <a:buSzPct val="100000"/>
              <a:buFont typeface="+mj-lt"/>
              <a:buAutoNum type="arabicPeriod"/>
              <a:tabLst>
                <a:tab pos="2420938" algn="l"/>
              </a:tabLst>
            </a:pPr>
            <a:r>
              <a:rPr lang="en-US" sz="1750" dirty="0" smtClean="0">
                <a:latin typeface="Arial" panose="020B0604020202020204" pitchFamily="34" charset="0"/>
                <a:cs typeface="Arial" panose="020B0604020202020204" pitchFamily="34" charset="0"/>
              </a:rPr>
              <a:t>Divide </a:t>
            </a:r>
            <a:r>
              <a:rPr lang="en-US" sz="1750" dirty="0">
                <a:latin typeface="Arial" panose="020B0604020202020204" pitchFamily="34" charset="0"/>
                <a:cs typeface="Arial" panose="020B0604020202020204" pitchFamily="34" charset="0"/>
              </a:rPr>
              <a:t>the finger lengths into suitable categories, </a:t>
            </a:r>
            <a:r>
              <a:rPr lang="en-US" sz="1750" dirty="0" smtClean="0">
                <a:latin typeface="Arial" panose="020B0604020202020204" pitchFamily="34" charset="0"/>
                <a:cs typeface="Arial" panose="020B0604020202020204" pitchFamily="34" charset="0"/>
              </a:rPr>
              <a:t/>
            </a:r>
            <a:br>
              <a:rPr lang="en-US" sz="1750" dirty="0" smtClean="0">
                <a:latin typeface="Arial" panose="020B0604020202020204" pitchFamily="34" charset="0"/>
                <a:cs typeface="Arial" panose="020B0604020202020204" pitchFamily="34" charset="0"/>
              </a:rPr>
            </a:br>
            <a:r>
              <a:rPr lang="en-US" sz="1750" dirty="0" smtClean="0">
                <a:latin typeface="Arial" panose="020B0604020202020204" pitchFamily="34" charset="0"/>
                <a:cs typeface="Arial" panose="020B0604020202020204" pitchFamily="34" charset="0"/>
              </a:rPr>
              <a:t>and </a:t>
            </a:r>
            <a:r>
              <a:rPr lang="en-US" sz="1750" dirty="0">
                <a:latin typeface="Arial" panose="020B0604020202020204" pitchFamily="34" charset="0"/>
                <a:cs typeface="Arial" panose="020B0604020202020204" pitchFamily="34" charset="0"/>
              </a:rPr>
              <a:t>record the numbers in each category, like this</a:t>
            </a:r>
            <a:r>
              <a:rPr lang="en-US" sz="1750" dirty="0" smtClean="0">
                <a:latin typeface="Arial" panose="020B0604020202020204" pitchFamily="34" charset="0"/>
                <a:cs typeface="Arial" panose="020B0604020202020204" pitchFamily="34" charset="0"/>
              </a:rPr>
              <a:t>.</a:t>
            </a:r>
          </a:p>
          <a:p>
            <a:pPr marL="342900" indent="-342900">
              <a:buClr>
                <a:srgbClr val="C00000"/>
              </a:buClr>
              <a:buSzPct val="100000"/>
              <a:buFont typeface="+mj-lt"/>
              <a:buAutoNum type="arabicPeriod"/>
              <a:tabLst>
                <a:tab pos="2420938" algn="l"/>
              </a:tabLst>
            </a:pPr>
            <a:r>
              <a:rPr lang="en-US" sz="1750" dirty="0" smtClean="0">
                <a:latin typeface="Arial" panose="020B0604020202020204" pitchFamily="34" charset="0"/>
                <a:cs typeface="Arial" panose="020B0604020202020204" pitchFamily="34" charset="0"/>
              </a:rPr>
              <a:t>Draw </a:t>
            </a:r>
            <a:r>
              <a:rPr lang="en-US" sz="1750" dirty="0">
                <a:latin typeface="Arial" panose="020B0604020202020204" pitchFamily="34" charset="0"/>
                <a:cs typeface="Arial" panose="020B0604020202020204" pitchFamily="34" charset="0"/>
              </a:rPr>
              <a:t>a histogram of your results</a:t>
            </a:r>
            <a:r>
              <a:rPr lang="en-US" sz="1750" dirty="0" smtClean="0">
                <a:latin typeface="Arial" panose="020B0604020202020204" pitchFamily="34" charset="0"/>
                <a:cs typeface="Arial" panose="020B0604020202020204" pitchFamily="34" charset="0"/>
              </a:rPr>
              <a:t>.</a:t>
            </a:r>
            <a:endParaRPr lang="en-US" sz="1750" dirty="0">
              <a:latin typeface="Arial" panose="020B0604020202020204" pitchFamily="34" charset="0"/>
              <a:cs typeface="Arial" panose="020B0604020202020204" pitchFamily="34" charset="0"/>
            </a:endParaRPr>
          </a:p>
          <a:p>
            <a:pPr>
              <a:buClr>
                <a:srgbClr val="C00000"/>
              </a:buClr>
              <a:buSzPct val="100000"/>
              <a:tabLst>
                <a:tab pos="2420938" algn="l"/>
              </a:tabLst>
            </a:pPr>
            <a:r>
              <a:rPr lang="en-US" sz="1750" b="1" dirty="0" smtClean="0">
                <a:solidFill>
                  <a:srgbClr val="C00000"/>
                </a:solidFill>
                <a:latin typeface="Arial" panose="020B0604020202020204" pitchFamily="34" charset="0"/>
                <a:cs typeface="Arial" panose="020B0604020202020204" pitchFamily="34" charset="0"/>
              </a:rPr>
              <a:t>Questions</a:t>
            </a:r>
            <a:endParaRPr lang="en-US" sz="1750" b="1" dirty="0">
              <a:solidFill>
                <a:srgbClr val="C00000"/>
              </a:solidFill>
              <a:latin typeface="Arial" panose="020B0604020202020204" pitchFamily="34" charset="0"/>
              <a:cs typeface="Arial" panose="020B0604020202020204" pitchFamily="34" charset="0"/>
            </a:endParaRPr>
          </a:p>
          <a:p>
            <a:pPr marL="534988" indent="-534988">
              <a:buClr>
                <a:srgbClr val="C00000"/>
              </a:buClr>
              <a:buSzPct val="100000"/>
              <a:tabLst>
                <a:tab pos="2420938" algn="l"/>
              </a:tabLst>
            </a:pPr>
            <a:r>
              <a:rPr lang="en-US" sz="1750" b="1" dirty="0">
                <a:latin typeface="Arial" panose="020B0604020202020204" pitchFamily="34" charset="0"/>
                <a:cs typeface="Arial" panose="020B0604020202020204" pitchFamily="34" charset="0"/>
              </a:rPr>
              <a:t>A1</a:t>
            </a:r>
            <a:r>
              <a:rPr lang="en-US" sz="1750" dirty="0">
                <a:latin typeface="Arial" panose="020B0604020202020204" pitchFamily="34" charset="0"/>
                <a:cs typeface="Arial" panose="020B0604020202020204" pitchFamily="34" charset="0"/>
              </a:rPr>
              <a:t> </a:t>
            </a:r>
            <a:r>
              <a:rPr lang="en-US" sz="1750" dirty="0" smtClean="0">
                <a:latin typeface="Arial" panose="020B0604020202020204" pitchFamily="34" charset="0"/>
                <a:cs typeface="Arial" panose="020B0604020202020204" pitchFamily="34" charset="0"/>
              </a:rPr>
              <a:t>	Which </a:t>
            </a:r>
            <a:r>
              <a:rPr lang="en-US" sz="1750" dirty="0">
                <a:latin typeface="Arial" panose="020B0604020202020204" pitchFamily="34" charset="0"/>
                <a:cs typeface="Arial" panose="020B0604020202020204" pitchFamily="34" charset="0"/>
              </a:rPr>
              <a:t>characteristic shows continuous variation, </a:t>
            </a:r>
            <a:r>
              <a:rPr lang="en-US" sz="1750" dirty="0" smtClean="0">
                <a:latin typeface="Arial" panose="020B0604020202020204" pitchFamily="34" charset="0"/>
                <a:cs typeface="Arial" panose="020B0604020202020204" pitchFamily="34" charset="0"/>
              </a:rPr>
              <a:t/>
            </a:r>
            <a:br>
              <a:rPr lang="en-US" sz="1750" dirty="0" smtClean="0">
                <a:latin typeface="Arial" panose="020B0604020202020204" pitchFamily="34" charset="0"/>
                <a:cs typeface="Arial" panose="020B0604020202020204" pitchFamily="34" charset="0"/>
              </a:rPr>
            </a:br>
            <a:r>
              <a:rPr lang="en-US" sz="1750" dirty="0" smtClean="0">
                <a:latin typeface="Arial" panose="020B0604020202020204" pitchFamily="34" charset="0"/>
                <a:cs typeface="Arial" panose="020B0604020202020204" pitchFamily="34" charset="0"/>
              </a:rPr>
              <a:t>and </a:t>
            </a:r>
            <a:r>
              <a:rPr lang="en-US" sz="1750" dirty="0">
                <a:latin typeface="Arial" panose="020B0604020202020204" pitchFamily="34" charset="0"/>
                <a:cs typeface="Arial" panose="020B0604020202020204" pitchFamily="34" charset="0"/>
              </a:rPr>
              <a:t>which shows discontinuous variation?</a:t>
            </a:r>
          </a:p>
          <a:p>
            <a:pPr marL="534988" indent="-534988">
              <a:buClr>
                <a:srgbClr val="C00000"/>
              </a:buClr>
              <a:buSzPct val="100000"/>
              <a:tabLst>
                <a:tab pos="2420938" algn="l"/>
              </a:tabLst>
            </a:pPr>
            <a:r>
              <a:rPr lang="en-US" sz="1750" b="1" dirty="0">
                <a:latin typeface="Arial" panose="020B0604020202020204" pitchFamily="34" charset="0"/>
                <a:cs typeface="Arial" panose="020B0604020202020204" pitchFamily="34" charset="0"/>
              </a:rPr>
              <a:t>A2</a:t>
            </a:r>
            <a:r>
              <a:rPr lang="en-US" sz="1750" dirty="0">
                <a:latin typeface="Arial" panose="020B0604020202020204" pitchFamily="34" charset="0"/>
                <a:cs typeface="Arial" panose="020B0604020202020204" pitchFamily="34" charset="0"/>
              </a:rPr>
              <a:t> </a:t>
            </a:r>
            <a:r>
              <a:rPr lang="en-US" sz="1750" dirty="0" smtClean="0">
                <a:latin typeface="Arial" panose="020B0604020202020204" pitchFamily="34" charset="0"/>
                <a:cs typeface="Arial" panose="020B0604020202020204" pitchFamily="34" charset="0"/>
              </a:rPr>
              <a:t>	Your </a:t>
            </a:r>
            <a:r>
              <a:rPr lang="en-US" sz="1750" dirty="0">
                <a:latin typeface="Arial" panose="020B0604020202020204" pitchFamily="34" charset="0"/>
                <a:cs typeface="Arial" panose="020B0604020202020204" pitchFamily="34" charset="0"/>
              </a:rPr>
              <a:t>histogram may be a similar shape to the curve in Figure 19.2. This is called a normal distribution. The category, or class, which has the largest number of individuals in it is called the modal class. What is the modal class for finger length in your results?</a:t>
            </a:r>
          </a:p>
          <a:p>
            <a:pPr marL="534988" indent="-534988">
              <a:buClr>
                <a:srgbClr val="C00000"/>
              </a:buClr>
              <a:buSzPct val="100000"/>
              <a:tabLst>
                <a:tab pos="2420938" algn="l"/>
              </a:tabLst>
            </a:pPr>
            <a:r>
              <a:rPr lang="en-US" sz="1750" b="1" dirty="0">
                <a:latin typeface="Arial" panose="020B0604020202020204" pitchFamily="34" charset="0"/>
                <a:cs typeface="Arial" panose="020B0604020202020204" pitchFamily="34" charset="0"/>
              </a:rPr>
              <a:t>A3</a:t>
            </a:r>
            <a:r>
              <a:rPr lang="en-US" sz="1750" dirty="0">
                <a:latin typeface="Arial" panose="020B0604020202020204" pitchFamily="34" charset="0"/>
                <a:cs typeface="Arial" panose="020B0604020202020204" pitchFamily="34" charset="0"/>
              </a:rPr>
              <a:t> </a:t>
            </a:r>
            <a:r>
              <a:rPr lang="en-US" sz="1750" dirty="0" smtClean="0">
                <a:latin typeface="Arial" panose="020B0604020202020204" pitchFamily="34" charset="0"/>
                <a:cs typeface="Arial" panose="020B0604020202020204" pitchFamily="34" charset="0"/>
              </a:rPr>
              <a:t>	The </a:t>
            </a:r>
            <a:r>
              <a:rPr lang="en-US" sz="1750" dirty="0">
                <a:latin typeface="Arial" panose="020B0604020202020204" pitchFamily="34" charset="0"/>
                <a:cs typeface="Arial" panose="020B0604020202020204" pitchFamily="34" charset="0"/>
              </a:rPr>
              <a:t>mean finger length is the total of all the finger lengths, divided by the number of people in your sample. What is the mean finger length of the sample?</a:t>
            </a:r>
          </a:p>
        </p:txBody>
      </p:sp>
      <p:sp>
        <p:nvSpPr>
          <p:cNvPr id="7" name="Oval 6"/>
          <p:cNvSpPr/>
          <p:nvPr/>
        </p:nvSpPr>
        <p:spPr>
          <a:xfrm rot="1078849">
            <a:off x="8609139" y="1026434"/>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233260929"/>
              </p:ext>
            </p:extLst>
          </p:nvPr>
        </p:nvGraphicFramePr>
        <p:xfrm>
          <a:off x="5796137" y="3429000"/>
          <a:ext cx="3037092" cy="1351280"/>
        </p:xfrm>
        <a:graphic>
          <a:graphicData uri="http://schemas.openxmlformats.org/drawingml/2006/table">
            <a:tbl>
              <a:tblPr firstRow="1" bandRow="1">
                <a:tableStyleId>{5C22544A-7EE6-4342-B048-85BDC9FD1C3A}</a:tableStyleId>
              </a:tblPr>
              <a:tblGrid>
                <a:gridCol w="1296143"/>
                <a:gridCol w="1740949"/>
              </a:tblGrid>
              <a:tr h="370840">
                <a:tc>
                  <a:txBody>
                    <a:bodyPr/>
                    <a:lstStyle/>
                    <a:p>
                      <a:r>
                        <a:rPr lang="en-IE" sz="1700" dirty="0" smtClean="0">
                          <a:latin typeface="Arial" panose="020B0604020202020204" pitchFamily="34" charset="0"/>
                          <a:cs typeface="Arial" panose="020B0604020202020204" pitchFamily="34" charset="0"/>
                        </a:rPr>
                        <a:t>Length/cm</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Number of measurements</a:t>
                      </a:r>
                      <a:endParaRPr lang="en-GB" sz="1700" dirty="0">
                        <a:latin typeface="Arial" panose="020B0604020202020204" pitchFamily="34" charset="0"/>
                        <a:cs typeface="Arial" panose="020B0604020202020204" pitchFamily="34" charset="0"/>
                      </a:endParaRPr>
                    </a:p>
                  </a:txBody>
                  <a:tcPr/>
                </a:tc>
              </a:tr>
              <a:tr h="370840">
                <a:tc>
                  <a:txBody>
                    <a:bodyPr/>
                    <a:lstStyle/>
                    <a:p>
                      <a:pPr algn="ctr"/>
                      <a:r>
                        <a:rPr lang="en-IE" sz="1700" dirty="0" smtClean="0">
                          <a:latin typeface="Arial" panose="020B0604020202020204" pitchFamily="34" charset="0"/>
                          <a:cs typeface="Arial" panose="020B0604020202020204" pitchFamily="34" charset="0"/>
                        </a:rPr>
                        <a:t>8.0 – 8.4</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2</a:t>
                      </a:r>
                      <a:endParaRPr lang="en-GB" sz="1700" dirty="0">
                        <a:latin typeface="Arial" panose="020B0604020202020204" pitchFamily="34" charset="0"/>
                        <a:cs typeface="Arial" panose="020B0604020202020204" pitchFamily="34" charset="0"/>
                      </a:endParaRPr>
                    </a:p>
                  </a:txBody>
                  <a:tcPr/>
                </a:tc>
              </a:tr>
              <a:tr h="370840">
                <a:tc>
                  <a:txBody>
                    <a:bodyPr/>
                    <a:lstStyle/>
                    <a:p>
                      <a:pPr algn="ctr"/>
                      <a:r>
                        <a:rPr lang="en-IE" sz="1700" dirty="0" smtClean="0">
                          <a:latin typeface="Arial" panose="020B0604020202020204" pitchFamily="34" charset="0"/>
                          <a:cs typeface="Arial" panose="020B0604020202020204" pitchFamily="34" charset="0"/>
                        </a:rPr>
                        <a:t>8.5 – 8.9</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4</a:t>
                      </a:r>
                      <a:endParaRPr lang="en-GB" sz="1700" dirty="0">
                        <a:latin typeface="Arial" panose="020B0604020202020204" pitchFamily="34" charset="0"/>
                        <a:cs typeface="Arial" panose="020B0604020202020204" pitchFamily="34" charset="0"/>
                      </a:endParaRPr>
                    </a:p>
                  </a:txBody>
                  <a:tcPr/>
                </a:tc>
              </a:tr>
            </a:tbl>
          </a:graphicData>
        </a:graphic>
      </p:graphicFrame>
      <p:sp>
        <p:nvSpPr>
          <p:cNvPr id="3" name="TextBox 2">
            <a:hlinkClick r:id="rId3" action="ppaction://hlinkfile"/>
          </p:cNvPr>
          <p:cNvSpPr txBox="1"/>
          <p:nvPr/>
        </p:nvSpPr>
        <p:spPr>
          <a:xfrm>
            <a:off x="8225370" y="1353542"/>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
        <p:nvSpPr>
          <p:cNvPr id="8" name="TextBox 7">
            <a:hlinkClick r:id="rId4" action="ppaction://hlinksldjump"/>
          </p:cNvPr>
          <p:cNvSpPr txBox="1"/>
          <p:nvPr/>
        </p:nvSpPr>
        <p:spPr>
          <a:xfrm>
            <a:off x="8244408" y="2638653"/>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506096118"/>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19.2 – Adaptive Features</a:t>
            </a:r>
            <a:endParaRPr lang="en-US" dirty="0"/>
          </a:p>
        </p:txBody>
      </p:sp>
      <p:sp>
        <p:nvSpPr>
          <p:cNvPr id="34" name="Rectangle 33"/>
          <p:cNvSpPr/>
          <p:nvPr/>
        </p:nvSpPr>
        <p:spPr>
          <a:xfrm>
            <a:off x="179513" y="1124744"/>
            <a:ext cx="5112567" cy="5586145"/>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100" dirty="0" smtClean="0"/>
              <a:t>Every </a:t>
            </a:r>
            <a:r>
              <a:rPr lang="en-US" sz="2100" dirty="0"/>
              <a:t>organism has features that help it to survive in its environment. Sometimes these are very obvious.</a:t>
            </a:r>
          </a:p>
          <a:p>
            <a:pPr marL="355600" indent="-355600">
              <a:buClr>
                <a:srgbClr val="0070C0"/>
              </a:buClr>
              <a:buSzPct val="80000"/>
              <a:buFont typeface="Wingdings 3" panose="05040102010807070707" pitchFamily="18" charset="2"/>
              <a:buChar char=""/>
            </a:pPr>
            <a:r>
              <a:rPr lang="en-US" sz="2100" dirty="0"/>
              <a:t>All fish, for example, have gills that allow them to obtain oxygen under water. Different species of fish have adaptations that help them to survive in different environments (Figure </a:t>
            </a:r>
            <a:r>
              <a:rPr lang="en-US" sz="2100" b="1" dirty="0"/>
              <a:t>19.6</a:t>
            </a:r>
            <a:r>
              <a:rPr lang="en-US" sz="2100" dirty="0" smtClean="0"/>
              <a:t>).</a:t>
            </a:r>
          </a:p>
          <a:p>
            <a:pPr marL="355600" indent="-355600">
              <a:buClr>
                <a:srgbClr val="0070C0"/>
              </a:buClr>
              <a:buSzPct val="80000"/>
              <a:buFont typeface="Wingdings 3" panose="05040102010807070707" pitchFamily="18" charset="2"/>
              <a:buChar char=""/>
            </a:pPr>
            <a:r>
              <a:rPr lang="en-US" sz="2100" dirty="0" smtClean="0"/>
              <a:t>For </a:t>
            </a:r>
            <a:r>
              <a:rPr lang="en-US" sz="2100" dirty="0"/>
              <a:t>example, fish that live on sand in shallow water may have very flat, sand- coloured bodies, so that they are camouflaged from predators. </a:t>
            </a:r>
            <a:endParaRPr lang="en-US" sz="2100" dirty="0" smtClean="0"/>
          </a:p>
          <a:p>
            <a:pPr marL="355600" indent="-355600">
              <a:buClr>
                <a:srgbClr val="0070C0"/>
              </a:buClr>
              <a:buSzPct val="80000"/>
              <a:buFont typeface="Wingdings 3" panose="05040102010807070707" pitchFamily="18" charset="2"/>
              <a:buChar char=""/>
            </a:pPr>
            <a:r>
              <a:rPr lang="en-US" sz="2100" dirty="0" smtClean="0"/>
              <a:t>Predatory </a:t>
            </a:r>
            <a:r>
              <a:rPr lang="en-US" sz="2100" dirty="0"/>
              <a:t>fish that live in the open ocean have streamlined bodies for fast swimming, and teeth that they use to kill their prey.</a:t>
            </a:r>
            <a:endParaRPr lang="en-US" sz="210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250</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5292080" y="5592142"/>
            <a:ext cx="3600400" cy="1077218"/>
          </a:xfrm>
          <a:prstGeom prst="rect">
            <a:avLst/>
          </a:prstGeom>
        </p:spPr>
        <p:txBody>
          <a:bodyPr wrap="square">
            <a:spAutoFit/>
          </a:bodyPr>
          <a:lstStyle/>
          <a:p>
            <a:pPr indent="361950">
              <a:buClr>
                <a:srgbClr val="C00000"/>
              </a:buClr>
              <a:buSzPct val="80000"/>
              <a:buFont typeface="Arial" panose="020B0604020202020204" pitchFamily="34" charset="0"/>
              <a:buChar char="▲"/>
              <a:tabLst>
                <a:tab pos="534988" algn="l"/>
              </a:tabLst>
            </a:pPr>
            <a:r>
              <a:rPr lang="en-US" sz="1600" b="1" dirty="0" smtClean="0"/>
              <a:t>Figure 19.6 </a:t>
            </a:r>
            <a:r>
              <a:rPr lang="en-US" sz="1600" dirty="0" smtClean="0"/>
              <a:t>– The pygmy seahorse, </a:t>
            </a:r>
            <a:r>
              <a:rPr lang="en-US" sz="1600" i="1" dirty="0" smtClean="0"/>
              <a:t>Hippocampus </a:t>
            </a:r>
            <a:r>
              <a:rPr lang="en-US" sz="1600" i="1" dirty="0" err="1" smtClean="0"/>
              <a:t>bargibanti</a:t>
            </a:r>
            <a:r>
              <a:rPr lang="en-US" sz="1600" dirty="0" smtClean="0"/>
              <a:t>, is adapted to be perfectly camouflaged among the seaweed in which it lives.</a:t>
            </a:r>
            <a:endParaRPr lang="en-GB" sz="1600" dirty="0"/>
          </a:p>
        </p:txBody>
      </p:sp>
      <p:pic>
        <p:nvPicPr>
          <p:cNvPr id="8194" name="Picture 2" descr="Image result for predatory fish"/>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411180" y="1124743"/>
            <a:ext cx="3481300" cy="2198725"/>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pygmy seahors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411180" y="3393730"/>
            <a:ext cx="3481300" cy="219551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sldjump"/>
          </p:cNvPr>
          <p:cNvSpPr txBox="1"/>
          <p:nvPr/>
        </p:nvSpPr>
        <p:spPr>
          <a:xfrm>
            <a:off x="8388424" y="1052736"/>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218138117"/>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19.2 – Adaptive Features</a:t>
            </a:r>
            <a:endParaRPr lang="en-US" dirty="0"/>
          </a:p>
        </p:txBody>
      </p:sp>
      <p:sp>
        <p:nvSpPr>
          <p:cNvPr id="34" name="Rectangle 33"/>
          <p:cNvSpPr/>
          <p:nvPr/>
        </p:nvSpPr>
        <p:spPr>
          <a:xfrm>
            <a:off x="179513" y="1124744"/>
            <a:ext cx="5112567" cy="5350696"/>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10" dirty="0"/>
              <a:t>An animal or plant that is well adapted to its environment is much more likely to survive than one that is not. </a:t>
            </a:r>
            <a:endParaRPr lang="en-US" sz="2010" dirty="0" smtClean="0"/>
          </a:p>
          <a:p>
            <a:pPr marL="355600" indent="-355600">
              <a:buClr>
                <a:srgbClr val="0070C0"/>
              </a:buClr>
              <a:buSzPct val="80000"/>
              <a:buFont typeface="Wingdings 3" panose="05040102010807070707" pitchFamily="18" charset="2"/>
              <a:buChar char=""/>
            </a:pPr>
            <a:r>
              <a:rPr lang="en-US" sz="2010" dirty="0" smtClean="0"/>
              <a:t>A </a:t>
            </a:r>
            <a:r>
              <a:rPr lang="en-US" sz="2010" dirty="0"/>
              <a:t>pygmy seahorse that was bright blue instead of yellow would not be camouflaged, and would probably be killed and eaten by a predator long before it reached adulthood. Only well adapted individuals have a good chance of living long enough to reproduce.</a:t>
            </a:r>
          </a:p>
          <a:p>
            <a:pPr marL="355600" indent="-355600">
              <a:buClr>
                <a:srgbClr val="0070C0"/>
              </a:buClr>
              <a:buSzPct val="80000"/>
              <a:buFont typeface="Wingdings 3" panose="05040102010807070707" pitchFamily="18" charset="2"/>
              <a:buChar char=""/>
            </a:pPr>
            <a:r>
              <a:rPr lang="en-US" sz="2010" dirty="0" smtClean="0"/>
              <a:t>Biologists </a:t>
            </a:r>
            <a:r>
              <a:rPr lang="en-US" sz="2010" dirty="0"/>
              <a:t>often use the word fitness to describe how well adapted an organism is. (This has nothing doing to being fit, in the sense of being able to do exercise.) </a:t>
            </a:r>
            <a:endParaRPr lang="en-US" sz="2010" dirty="0" smtClean="0"/>
          </a:p>
          <a:p>
            <a:pPr marL="355600" indent="-355600">
              <a:buClr>
                <a:srgbClr val="0070C0"/>
              </a:buClr>
              <a:buSzPct val="80000"/>
              <a:buFont typeface="Wingdings 3" panose="05040102010807070707" pitchFamily="18" charset="2"/>
              <a:buChar char=""/>
            </a:pPr>
            <a:r>
              <a:rPr lang="en-US" sz="2010" dirty="0" smtClean="0"/>
              <a:t>The </a:t>
            </a:r>
            <a:r>
              <a:rPr lang="en-US" sz="2010" dirty="0"/>
              <a:t>greater the organism’s fitness, the greater its chance of surviving to adulthood and reproducing.</a:t>
            </a:r>
            <a:endParaRPr lang="en-US" sz="201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251</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5292080" y="5592142"/>
            <a:ext cx="3600400" cy="1077218"/>
          </a:xfrm>
          <a:prstGeom prst="rect">
            <a:avLst/>
          </a:prstGeom>
        </p:spPr>
        <p:txBody>
          <a:bodyPr wrap="square">
            <a:spAutoFit/>
          </a:bodyPr>
          <a:lstStyle/>
          <a:p>
            <a:pPr indent="361950">
              <a:buClr>
                <a:srgbClr val="C00000"/>
              </a:buClr>
              <a:buSzPct val="80000"/>
              <a:buFont typeface="Arial" panose="020B0604020202020204" pitchFamily="34" charset="0"/>
              <a:buChar char="▲"/>
              <a:tabLst>
                <a:tab pos="534988" algn="l"/>
              </a:tabLst>
            </a:pPr>
            <a:r>
              <a:rPr lang="en-US" sz="1600" b="1" dirty="0" smtClean="0"/>
              <a:t>Figure 19.6 </a:t>
            </a:r>
            <a:r>
              <a:rPr lang="en-US" sz="1600" dirty="0" smtClean="0"/>
              <a:t>– The pygmy seahorse, </a:t>
            </a:r>
            <a:r>
              <a:rPr lang="en-US" sz="1600" i="1" dirty="0" smtClean="0"/>
              <a:t>Hippocampus </a:t>
            </a:r>
            <a:r>
              <a:rPr lang="en-US" sz="1600" i="1" dirty="0" err="1" smtClean="0"/>
              <a:t>bargibanti</a:t>
            </a:r>
            <a:r>
              <a:rPr lang="en-US" sz="1600" dirty="0" smtClean="0"/>
              <a:t>, is adapted to be perfectly camouflaged among the seaweed in which it lives.</a:t>
            </a:r>
            <a:endParaRPr lang="en-GB" sz="1600" dirty="0"/>
          </a:p>
        </p:txBody>
      </p:sp>
      <p:pic>
        <p:nvPicPr>
          <p:cNvPr id="8196" name="Picture 4" descr="Image result for pygmy seahors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411180" y="3393730"/>
            <a:ext cx="3481300" cy="2195510"/>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Image result for pygmy seahors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411180" y="1124744"/>
            <a:ext cx="3481300" cy="216756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sldjump"/>
          </p:cNvPr>
          <p:cNvSpPr txBox="1"/>
          <p:nvPr/>
        </p:nvSpPr>
        <p:spPr>
          <a:xfrm>
            <a:off x="8388424" y="5302949"/>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892394097"/>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19.2 – Adaptive Features - Xerophytes</a:t>
            </a:r>
          </a:p>
        </p:txBody>
      </p:sp>
      <p:sp>
        <p:nvSpPr>
          <p:cNvPr id="34" name="Rectangle 33"/>
          <p:cNvSpPr/>
          <p:nvPr/>
        </p:nvSpPr>
        <p:spPr>
          <a:xfrm>
            <a:off x="179514" y="1124744"/>
            <a:ext cx="5396364" cy="2908489"/>
          </a:xfrm>
          <a:prstGeom prst="rect">
            <a:avLst/>
          </a:prstGeom>
        </p:spPr>
        <p:txBody>
          <a:bodyPr wrap="square">
            <a:spAutoFit/>
          </a:bodyPr>
          <a:lstStyle/>
          <a:p>
            <a:pPr>
              <a:buClr>
                <a:srgbClr val="0070C0"/>
              </a:buClr>
              <a:buSzPct val="80000"/>
            </a:pPr>
            <a:r>
              <a:rPr lang="en-US" sz="1840" b="1" dirty="0">
                <a:solidFill>
                  <a:srgbClr val="C00000"/>
                </a:solidFill>
              </a:rPr>
              <a:t>Xerophytes</a:t>
            </a:r>
          </a:p>
          <a:p>
            <a:pPr marL="355600" indent="-355600">
              <a:buClr>
                <a:srgbClr val="0070C0"/>
              </a:buClr>
              <a:buSzPct val="80000"/>
              <a:buFont typeface="Wingdings 3" panose="05040102010807070707" pitchFamily="18" charset="2"/>
              <a:buChar char=""/>
            </a:pPr>
            <a:r>
              <a:rPr lang="en-US" sz="1840" dirty="0"/>
              <a:t>Plants that live in deserts can easily run short of water, especially if the temperatures are hot. Desert plants, such as succulents (Figure </a:t>
            </a:r>
            <a:r>
              <a:rPr lang="en-US" sz="1840" b="1" dirty="0"/>
              <a:t>19.7</a:t>
            </a:r>
            <a:r>
              <a:rPr lang="en-US" sz="1840" dirty="0"/>
              <a:t>) and cacti (Figure </a:t>
            </a:r>
            <a:r>
              <a:rPr lang="en-US" sz="1840" b="1" dirty="0"/>
              <a:t>19.8</a:t>
            </a:r>
            <a:r>
              <a:rPr lang="en-US" sz="1840" dirty="0"/>
              <a:t>), must be well adapted to survive in these difficult conditions. Plants that are adapted to live in places where water is in short supply are called xerophytes. </a:t>
            </a:r>
            <a:endParaRPr lang="en-US" sz="1840" dirty="0" smtClean="0"/>
          </a:p>
          <a:p>
            <a:pPr marL="355600" indent="-355600">
              <a:buClr>
                <a:srgbClr val="0070C0"/>
              </a:buClr>
              <a:buSzPct val="80000"/>
              <a:buFont typeface="Wingdings 3" panose="05040102010807070707" pitchFamily="18" charset="2"/>
              <a:buChar char=""/>
            </a:pPr>
            <a:r>
              <a:rPr lang="en-US" sz="1840" dirty="0" smtClean="0"/>
              <a:t>All </a:t>
            </a:r>
            <a:r>
              <a:rPr lang="en-US" sz="1840" dirty="0"/>
              <a:t>xerophytes have adaptations that help them to survive in these difficult environment.</a:t>
            </a:r>
            <a:endParaRPr lang="en-US" sz="184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251</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5575878" y="6021288"/>
            <a:ext cx="3316602" cy="584775"/>
          </a:xfrm>
          <a:prstGeom prst="rect">
            <a:avLst/>
          </a:prstGeom>
        </p:spPr>
        <p:txBody>
          <a:bodyPr wrap="square">
            <a:spAutoFit/>
          </a:bodyPr>
          <a:lstStyle/>
          <a:p>
            <a:pPr indent="361950">
              <a:buClr>
                <a:srgbClr val="C00000"/>
              </a:buClr>
              <a:buSzPct val="80000"/>
              <a:buFont typeface="Arial" panose="020B0604020202020204" pitchFamily="34" charset="0"/>
              <a:buChar char="▲"/>
              <a:tabLst>
                <a:tab pos="534988" algn="l"/>
              </a:tabLst>
            </a:pPr>
            <a:r>
              <a:rPr lang="en-US" sz="1600" b="1" dirty="0" smtClean="0"/>
              <a:t>Figure 19.7 </a:t>
            </a:r>
            <a:r>
              <a:rPr lang="en-US" sz="1600" dirty="0" smtClean="0"/>
              <a:t>– </a:t>
            </a:r>
            <a:r>
              <a:rPr lang="en-US" sz="1600" dirty="0"/>
              <a:t>Pachypodium, a succulent living in Madagascar.</a:t>
            </a:r>
            <a:endParaRPr lang="en-GB" sz="1600" dirty="0"/>
          </a:p>
        </p:txBody>
      </p:sp>
      <p:sp>
        <p:nvSpPr>
          <p:cNvPr id="8" name="Round Same Side Corner Rectangle 7"/>
          <p:cNvSpPr/>
          <p:nvPr/>
        </p:nvSpPr>
        <p:spPr>
          <a:xfrm>
            <a:off x="179513" y="4149080"/>
            <a:ext cx="2088231" cy="374208"/>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10" name="Round Same Side Corner Rectangle 9"/>
          <p:cNvSpPr/>
          <p:nvPr/>
        </p:nvSpPr>
        <p:spPr>
          <a:xfrm flipV="1">
            <a:off x="179512" y="4531755"/>
            <a:ext cx="5256584" cy="2094866"/>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p:cNvSpPr txBox="1"/>
          <p:nvPr/>
        </p:nvSpPr>
        <p:spPr>
          <a:xfrm>
            <a:off x="251519" y="4595296"/>
            <a:ext cx="5184577" cy="2031325"/>
          </a:xfrm>
          <a:prstGeom prst="rect">
            <a:avLst/>
          </a:prstGeom>
          <a:noFill/>
        </p:spPr>
        <p:txBody>
          <a:bodyPr wrap="square" rtlCol="0">
            <a:spAutoFit/>
          </a:bodyPr>
          <a:lstStyle/>
          <a:p>
            <a:r>
              <a:rPr lang="en-US" b="1" dirty="0">
                <a:solidFill>
                  <a:srgbClr val="C00000"/>
                </a:solidFill>
              </a:rPr>
              <a:t>adaptive feature </a:t>
            </a:r>
            <a:r>
              <a:rPr lang="en-US" dirty="0"/>
              <a:t>- an inherited feature that helps an organism to survive and reproduce in its environment </a:t>
            </a:r>
            <a:r>
              <a:rPr lang="en-US" i="1" dirty="0" smtClean="0"/>
              <a:t>or </a:t>
            </a:r>
            <a:r>
              <a:rPr lang="en-US" dirty="0" smtClean="0"/>
              <a:t>the </a:t>
            </a:r>
            <a:r>
              <a:rPr lang="en-US" dirty="0"/>
              <a:t>inherited functional features of an organism that increase its fitness </a:t>
            </a:r>
            <a:endParaRPr lang="en-US" dirty="0" smtClean="0"/>
          </a:p>
          <a:p>
            <a:r>
              <a:rPr lang="en-US" b="1" dirty="0" smtClean="0">
                <a:solidFill>
                  <a:srgbClr val="C00000"/>
                </a:solidFill>
              </a:rPr>
              <a:t>fitness </a:t>
            </a:r>
            <a:r>
              <a:rPr lang="en-US" dirty="0"/>
              <a:t>- the probability of an organism surviving and reproducing in the environment in which it is found</a:t>
            </a:r>
            <a:endParaRPr lang="en-GB" dirty="0"/>
          </a:p>
        </p:txBody>
      </p:sp>
      <p:pic>
        <p:nvPicPr>
          <p:cNvPr id="1026" name="Picture 2" descr="Image result for Pachypodi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5878" y="3933056"/>
            <a:ext cx="3316602" cy="208823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6616" t="2142" r="12455" b="3402"/>
          <a:stretch/>
        </p:blipFill>
        <p:spPr>
          <a:xfrm>
            <a:off x="5575878" y="1124744"/>
            <a:ext cx="3290066" cy="2262210"/>
          </a:xfrm>
          <a:prstGeom prst="rect">
            <a:avLst/>
          </a:prstGeom>
        </p:spPr>
      </p:pic>
      <p:sp>
        <p:nvSpPr>
          <p:cNvPr id="13" name="Rectangle 12"/>
          <p:cNvSpPr/>
          <p:nvPr/>
        </p:nvSpPr>
        <p:spPr>
          <a:xfrm>
            <a:off x="5575878" y="3353510"/>
            <a:ext cx="3316602" cy="584775"/>
          </a:xfrm>
          <a:prstGeom prst="rect">
            <a:avLst/>
          </a:prstGeom>
        </p:spPr>
        <p:txBody>
          <a:bodyPr wrap="square">
            <a:spAutoFit/>
          </a:bodyPr>
          <a:lstStyle/>
          <a:p>
            <a:pPr indent="361950">
              <a:buClr>
                <a:srgbClr val="C00000"/>
              </a:buClr>
              <a:buSzPct val="80000"/>
              <a:buFont typeface="Arial" panose="020B0604020202020204" pitchFamily="34" charset="0"/>
              <a:buChar char="▲"/>
              <a:tabLst>
                <a:tab pos="534988" algn="l"/>
              </a:tabLst>
            </a:pPr>
            <a:r>
              <a:rPr lang="en-US" sz="1600" b="1" dirty="0" smtClean="0"/>
              <a:t>Figure 19.8 </a:t>
            </a:r>
            <a:r>
              <a:rPr lang="en-US" sz="1600" dirty="0" smtClean="0"/>
              <a:t>– </a:t>
            </a:r>
            <a:r>
              <a:rPr lang="en-US" sz="1600" i="1" dirty="0"/>
              <a:t>Ferocactus</a:t>
            </a:r>
            <a:r>
              <a:rPr lang="en-US" sz="1600" dirty="0"/>
              <a:t> - a plant adapted to live in deserts.</a:t>
            </a:r>
            <a:endParaRPr lang="en-GB" sz="1600" dirty="0"/>
          </a:p>
        </p:txBody>
      </p:sp>
      <p:sp>
        <p:nvSpPr>
          <p:cNvPr id="12" name="TextBox 11">
            <a:hlinkClick r:id="rId5" action="ppaction://hlinksldjump"/>
          </p:cNvPr>
          <p:cNvSpPr txBox="1"/>
          <p:nvPr/>
        </p:nvSpPr>
        <p:spPr>
          <a:xfrm>
            <a:off x="8388424" y="1126485"/>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044329710"/>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19.2 – Adaptive Features - Xerophytes</a:t>
            </a:r>
          </a:p>
        </p:txBody>
      </p:sp>
      <p:sp>
        <p:nvSpPr>
          <p:cNvPr id="34" name="Rectangle 33"/>
          <p:cNvSpPr/>
          <p:nvPr/>
        </p:nvSpPr>
        <p:spPr>
          <a:xfrm>
            <a:off x="179514" y="1124744"/>
            <a:ext cx="8712966" cy="2182136"/>
          </a:xfrm>
          <a:prstGeom prst="rect">
            <a:avLst/>
          </a:prstGeom>
        </p:spPr>
        <p:txBody>
          <a:bodyPr wrap="square">
            <a:spAutoFit/>
          </a:bodyPr>
          <a:lstStyle/>
          <a:p>
            <a:pPr>
              <a:buClr>
                <a:srgbClr val="0070C0"/>
              </a:buClr>
              <a:buSzPct val="80000"/>
            </a:pPr>
            <a:r>
              <a:rPr lang="en-US" sz="1940" b="1" dirty="0" smtClean="0">
                <a:solidFill>
                  <a:srgbClr val="C00000"/>
                </a:solidFill>
              </a:rPr>
              <a:t>Closing </a:t>
            </a:r>
            <a:r>
              <a:rPr lang="en-US" sz="1940" b="1" dirty="0">
                <a:solidFill>
                  <a:srgbClr val="C00000"/>
                </a:solidFill>
              </a:rPr>
              <a:t>stomata</a:t>
            </a:r>
          </a:p>
          <a:p>
            <a:pPr marL="355600" indent="-355600">
              <a:buClr>
                <a:srgbClr val="0070C0"/>
              </a:buClr>
              <a:buSzPct val="80000"/>
              <a:buFont typeface="Wingdings 3" panose="05040102010807070707" pitchFamily="18" charset="2"/>
              <a:buChar char=""/>
            </a:pPr>
            <a:r>
              <a:rPr lang="en-US" sz="1940" dirty="0"/>
              <a:t>Plants lose most water through their stomata. If they close their stomata, then transpiration will slow right down. Figure </a:t>
            </a:r>
            <a:r>
              <a:rPr lang="en-US" sz="1940" b="1" dirty="0"/>
              <a:t>19.9</a:t>
            </a:r>
            <a:r>
              <a:rPr lang="en-US" sz="1940" dirty="0"/>
              <a:t> shows how they do this.</a:t>
            </a:r>
          </a:p>
          <a:p>
            <a:pPr marL="355600" indent="-355600">
              <a:buClr>
                <a:srgbClr val="0070C0"/>
              </a:buClr>
              <a:buSzPct val="80000"/>
              <a:buFont typeface="Wingdings 3" panose="05040102010807070707" pitchFamily="18" charset="2"/>
              <a:buChar char=""/>
            </a:pPr>
            <a:r>
              <a:rPr lang="en-US" sz="1940" dirty="0"/>
              <a:t>However, if its stomata are closed, then the plant cannot photosynthesise, because carbon dioxide cannot diffuse into the leaf. </a:t>
            </a:r>
            <a:endParaRPr lang="en-US" sz="1940" dirty="0" smtClean="0"/>
          </a:p>
          <a:p>
            <a:pPr marL="355600" indent="-355600">
              <a:buClr>
                <a:srgbClr val="0070C0"/>
              </a:buClr>
              <a:buSzPct val="80000"/>
              <a:buFont typeface="Wingdings 3" panose="05040102010807070707" pitchFamily="18" charset="2"/>
              <a:buChar char=""/>
            </a:pPr>
            <a:r>
              <a:rPr lang="en-US" sz="1940" dirty="0" smtClean="0"/>
              <a:t>Stomata </a:t>
            </a:r>
            <a:r>
              <a:rPr lang="en-US" sz="1940" dirty="0"/>
              <a:t>close when it is very hot and dry, or when they could not photosynthesise anyway, such as at night.</a:t>
            </a:r>
            <a:endParaRPr lang="en-US" sz="194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252</a:t>
            </a:r>
            <a:endParaRPr lang="en-GB" sz="960" b="1" dirty="0">
              <a:latin typeface="Arial" panose="020B0604020202020204" pitchFamily="34" charset="0"/>
              <a:cs typeface="Arial" panose="020B0604020202020204" pitchFamily="34" charset="0"/>
            </a:endParaRPr>
          </a:p>
        </p:txBody>
      </p:sp>
      <p:sp>
        <p:nvSpPr>
          <p:cNvPr id="13" name="Rectangle 12"/>
          <p:cNvSpPr/>
          <p:nvPr/>
        </p:nvSpPr>
        <p:spPr>
          <a:xfrm>
            <a:off x="813802" y="6340064"/>
            <a:ext cx="5260818" cy="369332"/>
          </a:xfrm>
          <a:prstGeom prst="rect">
            <a:avLst/>
          </a:prstGeom>
        </p:spPr>
        <p:txBody>
          <a:bodyPr wrap="square">
            <a:spAutoFit/>
          </a:bodyPr>
          <a:lstStyle/>
          <a:p>
            <a:pPr indent="361950">
              <a:buClr>
                <a:srgbClr val="C00000"/>
              </a:buClr>
              <a:buSzPct val="80000"/>
              <a:buFont typeface="Arial" panose="020B0604020202020204" pitchFamily="34" charset="0"/>
              <a:buChar char="▲"/>
              <a:tabLst>
                <a:tab pos="534988" algn="l"/>
              </a:tabLst>
            </a:pPr>
            <a:r>
              <a:rPr lang="en-US" b="1" dirty="0" smtClean="0"/>
              <a:t>Figure 19.8 </a:t>
            </a:r>
            <a:r>
              <a:rPr lang="en-US" dirty="0" smtClean="0"/>
              <a:t>– </a:t>
            </a:r>
            <a:r>
              <a:rPr lang="en-US" dirty="0"/>
              <a:t>How stomata open and close.</a:t>
            </a:r>
            <a:endParaRPr lang="en-GB" dirty="0"/>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r="55805"/>
          <a:stretch/>
        </p:blipFill>
        <p:spPr>
          <a:xfrm>
            <a:off x="184371" y="3396929"/>
            <a:ext cx="2371405" cy="2912392"/>
          </a:xfrm>
          <a:prstGeom prst="rect">
            <a:avLst/>
          </a:prstGeom>
        </p:spPr>
      </p:pic>
      <p:sp>
        <p:nvSpPr>
          <p:cNvPr id="5" name="Rectangle 4"/>
          <p:cNvSpPr/>
          <p:nvPr/>
        </p:nvSpPr>
        <p:spPr>
          <a:xfrm>
            <a:off x="2483769" y="3501008"/>
            <a:ext cx="1584175" cy="1477328"/>
          </a:xfrm>
          <a:prstGeom prst="rect">
            <a:avLst/>
          </a:prstGeom>
        </p:spPr>
        <p:txBody>
          <a:bodyPr wrap="square">
            <a:spAutoFit/>
          </a:bodyPr>
          <a:lstStyle/>
          <a:p>
            <a:r>
              <a:rPr lang="en-US" sz="1500" dirty="0"/>
              <a:t>When a plant is short of water, the guard cells become flaccid, closing the stomata.</a:t>
            </a:r>
            <a:endParaRPr lang="en-GB" sz="1500" dirty="0"/>
          </a:p>
        </p:txBody>
      </p:sp>
      <p:sp>
        <p:nvSpPr>
          <p:cNvPr id="14" name="Rectangle 13"/>
          <p:cNvSpPr/>
          <p:nvPr/>
        </p:nvSpPr>
        <p:spPr>
          <a:xfrm>
            <a:off x="6708907" y="3302982"/>
            <a:ext cx="2183573" cy="2862322"/>
          </a:xfrm>
          <a:prstGeom prst="rect">
            <a:avLst/>
          </a:prstGeom>
        </p:spPr>
        <p:txBody>
          <a:bodyPr wrap="square">
            <a:spAutoFit/>
          </a:bodyPr>
          <a:lstStyle/>
          <a:p>
            <a:r>
              <a:rPr lang="en-US" sz="1500" dirty="0"/>
              <a:t>When a plant has plenty of water, the guard cells become turgid</a:t>
            </a:r>
            <a:r>
              <a:rPr lang="en-US" sz="1500" dirty="0" smtClean="0"/>
              <a:t>. The </a:t>
            </a:r>
            <a:r>
              <a:rPr lang="en-US" sz="1500" dirty="0"/>
              <a:t>cell wall on the inner surface is very thick, so it cannot stretch as much as the outer surface. So as the guard cells swell up, they curve away from each other, opening the stoma.</a:t>
            </a:r>
            <a:endParaRPr lang="en-GB" sz="1500" dirty="0"/>
          </a:p>
        </p:txBody>
      </p:sp>
      <p:pic>
        <p:nvPicPr>
          <p:cNvPr id="15" name="Picture 14"/>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46700"/>
          <a:stretch/>
        </p:blipFill>
        <p:spPr>
          <a:xfrm>
            <a:off x="4067944" y="3396928"/>
            <a:ext cx="2640963" cy="2912393"/>
          </a:xfrm>
          <a:prstGeom prst="rect">
            <a:avLst/>
          </a:prstGeom>
        </p:spPr>
      </p:pic>
      <p:sp>
        <p:nvSpPr>
          <p:cNvPr id="10" name="TextBox 9">
            <a:hlinkClick r:id="rId4" action="ppaction://hlinksldjump"/>
          </p:cNvPr>
          <p:cNvSpPr txBox="1"/>
          <p:nvPr/>
        </p:nvSpPr>
        <p:spPr>
          <a:xfrm>
            <a:off x="8388424" y="6021288"/>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458402889"/>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19.2 – Adaptive Features - Xerophytes</a:t>
            </a:r>
          </a:p>
        </p:txBody>
      </p:sp>
      <p:sp>
        <p:nvSpPr>
          <p:cNvPr id="34" name="Rectangle 33"/>
          <p:cNvSpPr/>
          <p:nvPr/>
        </p:nvSpPr>
        <p:spPr>
          <a:xfrm>
            <a:off x="179514" y="1124744"/>
            <a:ext cx="4896542" cy="5632311"/>
          </a:xfrm>
          <a:prstGeom prst="rect">
            <a:avLst/>
          </a:prstGeom>
        </p:spPr>
        <p:txBody>
          <a:bodyPr wrap="square">
            <a:spAutoFit/>
          </a:bodyPr>
          <a:lstStyle/>
          <a:p>
            <a:pPr>
              <a:buClr>
                <a:srgbClr val="0070C0"/>
              </a:buClr>
              <a:buSzPct val="80000"/>
            </a:pPr>
            <a:r>
              <a:rPr lang="en-US" sz="2000" b="1" dirty="0" smtClean="0">
                <a:solidFill>
                  <a:srgbClr val="C00000"/>
                </a:solidFill>
              </a:rPr>
              <a:t>Waxy </a:t>
            </a:r>
            <a:r>
              <a:rPr lang="en-US" sz="2000" b="1" dirty="0">
                <a:solidFill>
                  <a:srgbClr val="C00000"/>
                </a:solidFill>
              </a:rPr>
              <a:t>cuticle</a:t>
            </a:r>
          </a:p>
          <a:p>
            <a:pPr marL="355600" indent="-355600">
              <a:buClr>
                <a:srgbClr val="0070C0"/>
              </a:buClr>
              <a:buSzPct val="80000"/>
              <a:buFont typeface="Wingdings 3" panose="05040102010807070707" pitchFamily="18" charset="2"/>
              <a:buChar char=""/>
            </a:pPr>
            <a:r>
              <a:rPr lang="en-US" sz="2000" dirty="0"/>
              <a:t>The leaves of desert plants are </a:t>
            </a:r>
            <a:r>
              <a:rPr lang="en-US" sz="2000" dirty="0" smtClean="0"/>
              <a:t>often </a:t>
            </a:r>
            <a:r>
              <a:rPr lang="en-US" sz="2000" dirty="0"/>
              <a:t>covered with a waxy cuticle, </a:t>
            </a:r>
            <a:r>
              <a:rPr lang="en-US" sz="2000" dirty="0" smtClean="0"/>
              <a:t>made </a:t>
            </a:r>
            <a:r>
              <a:rPr lang="en-US" sz="2000" dirty="0"/>
              <a:t>by the cells in the epidermis. The </a:t>
            </a:r>
            <a:r>
              <a:rPr lang="en-US" sz="2000" dirty="0" smtClean="0"/>
              <a:t>wax makes </a:t>
            </a:r>
            <a:r>
              <a:rPr lang="en-US" sz="2000" dirty="0"/>
              <a:t>the leaf waterproof</a:t>
            </a:r>
            <a:r>
              <a:rPr lang="en-US" sz="2000" dirty="0" smtClean="0"/>
              <a:t>.</a:t>
            </a:r>
          </a:p>
          <a:p>
            <a:pPr>
              <a:buClr>
                <a:srgbClr val="0070C0"/>
              </a:buClr>
              <a:buSzPct val="80000"/>
            </a:pPr>
            <a:r>
              <a:rPr lang="en-US" sz="2000" b="1" dirty="0">
                <a:solidFill>
                  <a:srgbClr val="C00000"/>
                </a:solidFill>
              </a:rPr>
              <a:t>Hairy </a:t>
            </a:r>
            <a:r>
              <a:rPr lang="en-US" sz="2000" b="1" dirty="0" smtClean="0">
                <a:solidFill>
                  <a:srgbClr val="C00000"/>
                </a:solidFill>
              </a:rPr>
              <a:t>leaves</a:t>
            </a:r>
            <a:endParaRPr lang="en-US" sz="2000" b="1" dirty="0">
              <a:solidFill>
                <a:srgbClr val="C00000"/>
              </a:solidFill>
            </a:endParaRPr>
          </a:p>
          <a:p>
            <a:pPr marL="355600" indent="-355600">
              <a:buClr>
                <a:srgbClr val="0070C0"/>
              </a:buClr>
              <a:buSzPct val="80000"/>
              <a:buFont typeface="Wingdings 3" panose="05040102010807070707" pitchFamily="18" charset="2"/>
              <a:buChar char=""/>
            </a:pPr>
            <a:r>
              <a:rPr lang="en-US" sz="2000" dirty="0"/>
              <a:t>Some plants have hairs on their </a:t>
            </a:r>
            <a:r>
              <a:rPr lang="en-US" sz="2000" dirty="0" smtClean="0"/>
              <a:t>leaves</a:t>
            </a:r>
            <a:r>
              <a:rPr lang="en-US" sz="2000" dirty="0"/>
              <a:t>. These hairs trap </a:t>
            </a:r>
            <a:r>
              <a:rPr lang="en-US" sz="2000" dirty="0" smtClean="0"/>
              <a:t>the </a:t>
            </a:r>
            <a:r>
              <a:rPr lang="en-US" sz="2000" dirty="0"/>
              <a:t>layer </a:t>
            </a:r>
            <a:r>
              <a:rPr lang="en-US" sz="2000" dirty="0" smtClean="0"/>
              <a:t>of moist </a:t>
            </a:r>
            <a:r>
              <a:rPr lang="en-US" sz="2000" dirty="0"/>
              <a:t>air next to the leaf.</a:t>
            </a:r>
          </a:p>
          <a:p>
            <a:pPr>
              <a:buClr>
                <a:srgbClr val="0070C0"/>
              </a:buClr>
              <a:buSzPct val="80000"/>
            </a:pPr>
            <a:r>
              <a:rPr lang="en-US" sz="2000" b="1" dirty="0">
                <a:solidFill>
                  <a:srgbClr val="C00000"/>
                </a:solidFill>
              </a:rPr>
              <a:t>Stomata on underside of leaves</a:t>
            </a:r>
          </a:p>
          <a:p>
            <a:pPr marL="355600" indent="-355600">
              <a:buClr>
                <a:srgbClr val="0070C0"/>
              </a:buClr>
              <a:buSzPct val="80000"/>
              <a:buFont typeface="Wingdings 3" panose="05040102010807070707" pitchFamily="18" charset="2"/>
              <a:buChar char=""/>
            </a:pPr>
            <a:r>
              <a:rPr lang="en-US" sz="2000" dirty="0"/>
              <a:t>In most leaves, there are more </a:t>
            </a:r>
            <a:r>
              <a:rPr lang="en-US" sz="2000" dirty="0" smtClean="0"/>
              <a:t/>
            </a:r>
            <a:br>
              <a:rPr lang="en-US" sz="2000" dirty="0" smtClean="0"/>
            </a:br>
            <a:r>
              <a:rPr lang="en-US" sz="2000" dirty="0" smtClean="0"/>
              <a:t>stomata </a:t>
            </a:r>
            <a:r>
              <a:rPr lang="en-US" sz="2000" dirty="0"/>
              <a:t>on the lower surface than </a:t>
            </a:r>
            <a:r>
              <a:rPr lang="en-US" sz="2000" dirty="0" smtClean="0"/>
              <a:t/>
            </a:r>
            <a:br>
              <a:rPr lang="en-US" sz="2000" dirty="0" smtClean="0"/>
            </a:br>
            <a:r>
              <a:rPr lang="en-US" sz="2000" dirty="0" smtClean="0"/>
              <a:t>on </a:t>
            </a:r>
            <a:r>
              <a:rPr lang="en-US" sz="2000" dirty="0"/>
              <a:t>the upper surface. The lower surface is usually cooler than the upper one, so less water will evaporate. In desert plants, there may be fewer stomata than usual, and they may be sunk into deep pits in the leaf.</a:t>
            </a:r>
            <a:endParaRPr lang="en-US" sz="200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252</a:t>
            </a:r>
            <a:endParaRPr lang="en-GB" sz="960" b="1" dirty="0">
              <a:latin typeface="Arial" panose="020B0604020202020204" pitchFamily="34" charset="0"/>
              <a:cs typeface="Arial" panose="020B0604020202020204" pitchFamily="34" charset="0"/>
            </a:endParaRPr>
          </a:p>
        </p:txBody>
      </p:sp>
      <p:sp>
        <p:nvSpPr>
          <p:cNvPr id="10" name="TextBox 9">
            <a:hlinkClick r:id="rId3" action="ppaction://hlinkfile"/>
          </p:cNvPr>
          <p:cNvSpPr txBox="1"/>
          <p:nvPr/>
        </p:nvSpPr>
        <p:spPr>
          <a:xfrm>
            <a:off x="7292743" y="6237312"/>
            <a:ext cx="1582484"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Xerophytes</a:t>
            </a:r>
            <a:endParaRPr lang="en-GB" sz="2000" b="1" dirty="0"/>
          </a:p>
        </p:txBody>
      </p:sp>
      <p:pic>
        <p:nvPicPr>
          <p:cNvPr id="2050" name="Picture 2" descr="Image result for xerophyt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076055" y="1139144"/>
            <a:ext cx="3799171" cy="265074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xerophyt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6055" y="3897329"/>
            <a:ext cx="3770746" cy="22679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sldjump"/>
          </p:cNvPr>
          <p:cNvSpPr txBox="1"/>
          <p:nvPr/>
        </p:nvSpPr>
        <p:spPr>
          <a:xfrm>
            <a:off x="8388424" y="3718773"/>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864423940"/>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19.2 – Adaptive Features - Xerophytes</a:t>
            </a:r>
            <a:endParaRPr lang="en-US" sz="3600" dirty="0"/>
          </a:p>
        </p:txBody>
      </p:sp>
      <p:sp>
        <p:nvSpPr>
          <p:cNvPr id="34" name="Rectangle 33"/>
          <p:cNvSpPr/>
          <p:nvPr/>
        </p:nvSpPr>
        <p:spPr>
          <a:xfrm>
            <a:off x="179513" y="1124744"/>
            <a:ext cx="5688631" cy="3693319"/>
          </a:xfrm>
          <a:prstGeom prst="rect">
            <a:avLst/>
          </a:prstGeom>
        </p:spPr>
        <p:txBody>
          <a:bodyPr wrap="square">
            <a:spAutoFit/>
          </a:bodyPr>
          <a:lstStyle/>
          <a:p>
            <a:pPr>
              <a:buClr>
                <a:srgbClr val="0070C0"/>
              </a:buClr>
              <a:buSzPct val="80000"/>
            </a:pPr>
            <a:r>
              <a:rPr lang="en-US" b="1" dirty="0" smtClean="0">
                <a:solidFill>
                  <a:srgbClr val="C00000"/>
                </a:solidFill>
              </a:rPr>
              <a:t>Cutting </a:t>
            </a:r>
            <a:r>
              <a:rPr lang="en-US" b="1" dirty="0">
                <a:solidFill>
                  <a:srgbClr val="C00000"/>
                </a:solidFill>
              </a:rPr>
              <a:t>down on the surface area</a:t>
            </a:r>
          </a:p>
          <a:p>
            <a:pPr marL="355600" indent="-355600">
              <a:buClr>
                <a:srgbClr val="0070C0"/>
              </a:buClr>
              <a:buSzPct val="80000"/>
              <a:buFont typeface="Wingdings 3" panose="05040102010807070707" pitchFamily="18" charset="2"/>
              <a:buChar char=""/>
            </a:pPr>
            <a:r>
              <a:rPr lang="en-US" dirty="0"/>
              <a:t>The smaller the surface area of the leaf, the less water will evaporate from it. Plants like cacti (Figure </a:t>
            </a:r>
            <a:r>
              <a:rPr lang="en-US" b="1" dirty="0"/>
              <a:t>19.8</a:t>
            </a:r>
            <a:r>
              <a:rPr lang="en-US" dirty="0"/>
              <a:t>) have leaves with a small surface area, to help them to conserve water. However, this slows down photosynthesis, because it means less light and carbon dioxide can be absorbed.</a:t>
            </a:r>
          </a:p>
          <a:p>
            <a:pPr>
              <a:buClr>
                <a:srgbClr val="0070C0"/>
              </a:buClr>
              <a:buSzPct val="80000"/>
            </a:pPr>
            <a:r>
              <a:rPr lang="en-US" b="1" dirty="0">
                <a:solidFill>
                  <a:srgbClr val="C00000"/>
                </a:solidFill>
              </a:rPr>
              <a:t>Having deep or spreading roots</a:t>
            </a:r>
          </a:p>
          <a:p>
            <a:pPr marL="355600" indent="-355600">
              <a:buClr>
                <a:srgbClr val="0070C0"/>
              </a:buClr>
              <a:buSzPct val="80000"/>
              <a:buFont typeface="Wingdings 3" panose="05040102010807070707" pitchFamily="18" charset="2"/>
              <a:buChar char=""/>
            </a:pPr>
            <a:r>
              <a:rPr lang="en-US" dirty="0"/>
              <a:t>Desert plants may have to seek water very deep down in the soil, or across a wide area. They usually have either very deep roots, or roots that spread a long way sideways from where the plant is growing</a:t>
            </a:r>
            <a:r>
              <a:rPr lang="en-US" dirty="0" smtClean="0"/>
              <a:t>.</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252</a:t>
            </a:r>
            <a:endParaRPr lang="en-GB" sz="960" b="1" dirty="0">
              <a:latin typeface="Arial" panose="020B0604020202020204" pitchFamily="34" charset="0"/>
              <a:cs typeface="Arial" panose="020B0604020202020204" pitchFamily="34" charset="0"/>
            </a:endParaRPr>
          </a:p>
        </p:txBody>
      </p:sp>
      <p:pic>
        <p:nvPicPr>
          <p:cNvPr id="4098" name="Picture 2" descr="Image result for Ferocactu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868144" y="1108775"/>
            <a:ext cx="3007082" cy="360126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4710043"/>
            <a:ext cx="8695713" cy="2031325"/>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dirty="0"/>
              <a:t>In fact, many plants - even those that do not live in deserts - have at least some of these adaptations. For example, a plant growing in your garden may have to cope with hot, dry conditions at least some of the time. </a:t>
            </a:r>
          </a:p>
          <a:p>
            <a:pPr marL="355600" indent="-355600">
              <a:buClr>
                <a:srgbClr val="0070C0"/>
              </a:buClr>
              <a:buSzPct val="80000"/>
              <a:buFont typeface="Wingdings 3" panose="05040102010807070707" pitchFamily="18" charset="2"/>
              <a:buChar char=""/>
            </a:pPr>
            <a:r>
              <a:rPr lang="en-US" dirty="0"/>
              <a:t>Most plants have stomata only on the undersides of their leaves, which close when the need arises. Most of them have waxy cuticles on their leaves, to cut down water loss. Desert plants, though, show these adaptations to a much greater extent.</a:t>
            </a:r>
          </a:p>
        </p:txBody>
      </p:sp>
      <p:sp>
        <p:nvSpPr>
          <p:cNvPr id="7" name="TextBox 6">
            <a:hlinkClick r:id="rId4" action="ppaction://hlinksldjump"/>
          </p:cNvPr>
          <p:cNvSpPr txBox="1"/>
          <p:nvPr/>
        </p:nvSpPr>
        <p:spPr>
          <a:xfrm>
            <a:off x="8420749" y="5302949"/>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884598719"/>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1290415549"/>
              </p:ext>
            </p:extLst>
          </p:nvPr>
        </p:nvGraphicFramePr>
        <p:xfrm>
          <a:off x="331250" y="1623784"/>
          <a:ext cx="8417211" cy="271272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500" dirty="0"/>
              <a:t>19.2 – Adaptive Features - Hydrophytes</a:t>
            </a:r>
          </a:p>
        </p:txBody>
      </p:sp>
      <p:sp>
        <p:nvSpPr>
          <p:cNvPr id="34" name="Rectangle 33"/>
          <p:cNvSpPr/>
          <p:nvPr/>
        </p:nvSpPr>
        <p:spPr>
          <a:xfrm>
            <a:off x="179513" y="1124744"/>
            <a:ext cx="4536503" cy="5559984"/>
          </a:xfrm>
          <a:prstGeom prst="rect">
            <a:avLst/>
          </a:prstGeom>
        </p:spPr>
        <p:txBody>
          <a:bodyPr wrap="square">
            <a:spAutoFit/>
          </a:bodyPr>
          <a:lstStyle/>
          <a:p>
            <a:pPr>
              <a:buClr>
                <a:srgbClr val="0070C0"/>
              </a:buClr>
              <a:buSzPct val="80000"/>
            </a:pPr>
            <a:r>
              <a:rPr lang="en-US" sz="1870" b="1" dirty="0" smtClean="0">
                <a:solidFill>
                  <a:srgbClr val="C00000"/>
                </a:solidFill>
              </a:rPr>
              <a:t>Hydrophytes</a:t>
            </a:r>
            <a:endParaRPr lang="en-US" sz="1870" b="1" dirty="0">
              <a:solidFill>
                <a:srgbClr val="C00000"/>
              </a:solidFill>
            </a:endParaRPr>
          </a:p>
          <a:p>
            <a:pPr marL="355600" indent="-355600">
              <a:buClr>
                <a:srgbClr val="0070C0"/>
              </a:buClr>
              <a:buSzPct val="80000"/>
              <a:buFont typeface="Wingdings 3" panose="05040102010807070707" pitchFamily="18" charset="2"/>
              <a:buChar char=""/>
            </a:pPr>
            <a:r>
              <a:rPr lang="en-US" sz="1870" dirty="0"/>
              <a:t>Plant that live in very wet places, including those that live in water, are called hydrophytes. These plants have no problem of water shortage. They do not need adaptations to conserve water, as desert plants do.</a:t>
            </a:r>
          </a:p>
          <a:p>
            <a:pPr marL="355600" indent="-355600">
              <a:buClr>
                <a:srgbClr val="0070C0"/>
              </a:buClr>
              <a:buSzPct val="80000"/>
              <a:buFont typeface="Wingdings 3" panose="05040102010807070707" pitchFamily="18" charset="2"/>
              <a:buChar char=""/>
            </a:pPr>
            <a:r>
              <a:rPr lang="en-US" sz="1870" dirty="0"/>
              <a:t>The water hyacinth, </a:t>
            </a:r>
            <a:r>
              <a:rPr lang="en-US" sz="1870" i="1" dirty="0" err="1"/>
              <a:t>Eichhornia</a:t>
            </a:r>
            <a:r>
              <a:rPr lang="en-US" sz="1870" i="1" dirty="0"/>
              <a:t> </a:t>
            </a:r>
            <a:r>
              <a:rPr lang="en-US" sz="1870" i="1" dirty="0" err="1"/>
              <a:t>crassipes</a:t>
            </a:r>
            <a:r>
              <a:rPr lang="en-US" sz="1870" dirty="0"/>
              <a:t>, is an example of a plant adapted to live in water (Figure </a:t>
            </a:r>
            <a:r>
              <a:rPr lang="en-US" sz="1870" b="1" dirty="0"/>
              <a:t>9.10</a:t>
            </a:r>
            <a:r>
              <a:rPr lang="en-US" sz="1870" dirty="0"/>
              <a:t>). The roots of water hyacinths do not attach to the bed of the river or pond where they grow, but just float freely in the water. </a:t>
            </a:r>
            <a:endParaRPr lang="en-US" sz="1870" dirty="0" smtClean="0"/>
          </a:p>
          <a:p>
            <a:pPr marL="355600" indent="-355600">
              <a:buClr>
                <a:srgbClr val="0070C0"/>
              </a:buClr>
              <a:buSzPct val="80000"/>
              <a:buFont typeface="Wingdings 3" panose="05040102010807070707" pitchFamily="18" charset="2"/>
              <a:buChar char=""/>
            </a:pPr>
            <a:r>
              <a:rPr lang="en-US" sz="1870" dirty="0" smtClean="0"/>
              <a:t>The </a:t>
            </a:r>
            <a:r>
              <a:rPr lang="en-US" sz="1870" dirty="0"/>
              <a:t>stems and leaf stalks have hollow spaces in them, filled with air, which help them to float on the top of the water where they can get plenty of light for photosynthesis</a:t>
            </a:r>
            <a:r>
              <a:rPr lang="en-US" sz="1870" dirty="0" smtClean="0"/>
              <a:t>.</a:t>
            </a:r>
            <a:endParaRPr lang="en-US" sz="187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252</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4716016" y="4257555"/>
            <a:ext cx="4176464" cy="2411805"/>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900" b="1" dirty="0" smtClean="0"/>
              <a:t>Figure </a:t>
            </a:r>
            <a:r>
              <a:rPr lang="en-US" sz="1900" b="1" dirty="0"/>
              <a:t>19.10 </a:t>
            </a:r>
            <a:r>
              <a:rPr lang="en-US" sz="1900" b="1" dirty="0" smtClean="0"/>
              <a:t>- </a:t>
            </a:r>
            <a:r>
              <a:rPr lang="en-US" sz="1900" dirty="0" smtClean="0"/>
              <a:t>These </a:t>
            </a:r>
            <a:r>
              <a:rPr lang="en-US" sz="1900" dirty="0"/>
              <a:t>big clumps of water hyacinth are floating freely in the water. Water hyacinth has become a very serious weed in many parts of the world, clogging up waterways and preventing light, oxygen and carbon dioxide reaching other plants growing in the water.</a:t>
            </a:r>
            <a:endParaRPr lang="en-GB" sz="1900" dirty="0"/>
          </a:p>
        </p:txBody>
      </p:sp>
      <p:pic>
        <p:nvPicPr>
          <p:cNvPr id="6146" name="Picture 2" descr="Image result for Water hyacin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1124744"/>
            <a:ext cx="4176464" cy="304276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4" action="ppaction://hlinksldjump"/>
          </p:cNvPr>
          <p:cNvSpPr txBox="1"/>
          <p:nvPr/>
        </p:nvSpPr>
        <p:spPr>
          <a:xfrm>
            <a:off x="8420749" y="5446965"/>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958756443"/>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500" dirty="0" smtClean="0"/>
              <a:t>19.2 – Adaptive Features </a:t>
            </a:r>
            <a:r>
              <a:rPr lang="en-US" sz="3500" dirty="0"/>
              <a:t>- Hydrophytes</a:t>
            </a:r>
          </a:p>
        </p:txBody>
      </p:sp>
      <p:sp>
        <p:nvSpPr>
          <p:cNvPr id="34" name="Rectangle 33"/>
          <p:cNvSpPr/>
          <p:nvPr/>
        </p:nvSpPr>
        <p:spPr>
          <a:xfrm>
            <a:off x="179513" y="1124744"/>
            <a:ext cx="4536503" cy="5632311"/>
          </a:xfrm>
          <a:prstGeom prst="rect">
            <a:avLst/>
          </a:prstGeom>
        </p:spPr>
        <p:txBody>
          <a:bodyPr wrap="square">
            <a:spAutoFit/>
          </a:bodyPr>
          <a:lstStyle/>
          <a:p>
            <a:pPr>
              <a:buClr>
                <a:srgbClr val="0070C0"/>
              </a:buClr>
              <a:buSzPct val="80000"/>
            </a:pPr>
            <a:r>
              <a:rPr lang="en-US" sz="2400" b="1" dirty="0" smtClean="0">
                <a:solidFill>
                  <a:srgbClr val="C00000"/>
                </a:solidFill>
              </a:rPr>
              <a:t>Hydrophytes</a:t>
            </a:r>
            <a:endParaRPr lang="en-US" sz="2400" b="1" dirty="0">
              <a:solidFill>
                <a:srgbClr val="C00000"/>
              </a:solidFill>
            </a:endParaRPr>
          </a:p>
          <a:p>
            <a:pPr marL="355600" indent="-355600">
              <a:buClr>
                <a:srgbClr val="0070C0"/>
              </a:buClr>
              <a:buSzPct val="80000"/>
              <a:buFont typeface="Wingdings 3" panose="05040102010807070707" pitchFamily="18" charset="2"/>
              <a:buChar char=""/>
            </a:pPr>
            <a:r>
              <a:rPr lang="en-US" sz="2400" dirty="0" smtClean="0"/>
              <a:t>Water </a:t>
            </a:r>
            <a:r>
              <a:rPr lang="en-US" sz="2400" dirty="0"/>
              <a:t>hyacinth leaves have stomata on both surfaces, not just on the underside as in most plants. This allows them to absorb carbon dioxide from the air, for photosynthesis. </a:t>
            </a:r>
            <a:endParaRPr lang="en-US" sz="2400" dirty="0" smtClean="0"/>
          </a:p>
          <a:p>
            <a:pPr marL="355600" indent="-355600">
              <a:buClr>
                <a:srgbClr val="0070C0"/>
              </a:buClr>
              <a:buSzPct val="80000"/>
              <a:buFont typeface="Wingdings 3" panose="05040102010807070707" pitchFamily="18" charset="2"/>
              <a:buChar char=""/>
            </a:pPr>
            <a:r>
              <a:rPr lang="en-US" sz="2400" dirty="0" smtClean="0"/>
              <a:t>The </a:t>
            </a:r>
            <a:r>
              <a:rPr lang="en-US" sz="2400" dirty="0"/>
              <a:t>cuticle on the upper and lower surfaces of the leaves is much thinner than in plants that don’t live in water. There is no need for a thick cuticle, because there is no need to prevent water loss.</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253</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4716016" y="4257555"/>
            <a:ext cx="4176464" cy="2411805"/>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900" b="1" dirty="0" smtClean="0"/>
              <a:t>Figure </a:t>
            </a:r>
            <a:r>
              <a:rPr lang="en-US" sz="1900" b="1" dirty="0"/>
              <a:t>19.10 </a:t>
            </a:r>
            <a:r>
              <a:rPr lang="en-US" sz="1900" b="1" dirty="0" smtClean="0"/>
              <a:t>- </a:t>
            </a:r>
            <a:r>
              <a:rPr lang="en-US" sz="1900" dirty="0" smtClean="0"/>
              <a:t>These </a:t>
            </a:r>
            <a:r>
              <a:rPr lang="en-US" sz="1900" dirty="0"/>
              <a:t>big clumps of water hyacinth are floating freely in the water. Water hyacinth has become a very serious weed in many parts of the world, clogging up waterways and preventing light, oxygen and carbon dioxide reaching other plants growing in the water.</a:t>
            </a:r>
            <a:endParaRPr lang="en-GB" sz="1900" dirty="0"/>
          </a:p>
        </p:txBody>
      </p:sp>
      <p:pic>
        <p:nvPicPr>
          <p:cNvPr id="5122" name="Picture 2" descr="Image result for Water hyacint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1136321"/>
            <a:ext cx="4176464" cy="313234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4" action="ppaction://hlinksldjump"/>
          </p:cNvPr>
          <p:cNvSpPr txBox="1"/>
          <p:nvPr/>
        </p:nvSpPr>
        <p:spPr>
          <a:xfrm>
            <a:off x="8420749" y="5446965"/>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99221572"/>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a:t>
            </a:r>
            <a:endParaRPr lang="en-US" dirty="0"/>
          </a:p>
        </p:txBody>
      </p:sp>
      <p:sp>
        <p:nvSpPr>
          <p:cNvPr id="34" name="Rectangle 33"/>
          <p:cNvSpPr/>
          <p:nvPr/>
        </p:nvSpPr>
        <p:spPr>
          <a:xfrm>
            <a:off x="179513" y="1124744"/>
            <a:ext cx="4680519" cy="5324535"/>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dirty="0" smtClean="0"/>
              <a:t>Over </a:t>
            </a:r>
            <a:r>
              <a:rPr lang="en-US" sz="2000" dirty="0"/>
              <a:t>the many millions of years that living things have existed, there have been gradual changes in organisms and populations. Fossils tell us that many animals and plants that once lived no longer exist.</a:t>
            </a:r>
          </a:p>
          <a:p>
            <a:pPr marL="355600" indent="-355600">
              <a:buClr>
                <a:srgbClr val="0070C0"/>
              </a:buClr>
              <a:buSzPct val="80000"/>
              <a:buFont typeface="Wingdings 3" panose="05040102010807070707" pitchFamily="18" charset="2"/>
              <a:buChar char=""/>
            </a:pPr>
            <a:r>
              <a:rPr lang="en-US" sz="2000" dirty="0"/>
              <a:t>In the 19th century, several ideas were put forward to suggest how this might have happened. By far the most important was suggested by Charles Darwin (Figure </a:t>
            </a:r>
            <a:r>
              <a:rPr lang="en-US" sz="2000" b="1" dirty="0"/>
              <a:t>19.11</a:t>
            </a:r>
            <a:r>
              <a:rPr lang="en-US" sz="2000" dirty="0"/>
              <a:t>). He put forward his theory in a book called </a:t>
            </a:r>
            <a:r>
              <a:rPr lang="en-US" sz="2000" i="1" dirty="0"/>
              <a:t>On the Origin of Species</a:t>
            </a:r>
            <a:r>
              <a:rPr lang="en-US" sz="2000" dirty="0"/>
              <a:t>, which was published in 1859.</a:t>
            </a:r>
          </a:p>
          <a:p>
            <a:pPr marL="355600" indent="-355600">
              <a:buClr>
                <a:srgbClr val="0070C0"/>
              </a:buClr>
              <a:buSzPct val="80000"/>
              <a:buFont typeface="Wingdings 3" panose="05040102010807070707" pitchFamily="18" charset="2"/>
              <a:buChar char=""/>
            </a:pPr>
            <a:r>
              <a:rPr lang="en-US" sz="2000" dirty="0" smtClean="0"/>
              <a:t>Darwin's </a:t>
            </a:r>
            <a:r>
              <a:rPr lang="en-US" sz="2000" dirty="0"/>
              <a:t>theory of how evolution could have happened may be </a:t>
            </a:r>
            <a:r>
              <a:rPr lang="en-US" sz="2000" dirty="0" err="1"/>
              <a:t>summarised</a:t>
            </a:r>
            <a:r>
              <a:rPr lang="en-US" sz="2000" dirty="0"/>
              <a:t> like this.</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253</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5508104" y="3923649"/>
            <a:ext cx="3384376" cy="657479"/>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900" b="1" dirty="0" smtClean="0"/>
              <a:t>Figure 19.11 – </a:t>
            </a:r>
            <a:r>
              <a:rPr lang="en-US" sz="1900" dirty="0" smtClean="0"/>
              <a:t>A portrait of Charles Darwin, aged 72</a:t>
            </a:r>
            <a:endParaRPr lang="en-GB" sz="1900" dirty="0"/>
          </a:p>
        </p:txBody>
      </p:sp>
      <p:pic>
        <p:nvPicPr>
          <p:cNvPr id="7170" name="Picture 2" descr="Image result for charles darwin portrai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140044" y="1124745"/>
            <a:ext cx="2752436" cy="2736304"/>
          </a:xfrm>
          <a:prstGeom prst="rect">
            <a:avLst/>
          </a:prstGeom>
          <a:noFill/>
          <a:extLst>
            <a:ext uri="{909E8E84-426E-40DD-AFC4-6F175D3DCCD1}">
              <a14:hiddenFill xmlns:a14="http://schemas.microsoft.com/office/drawing/2010/main">
                <a:solidFill>
                  <a:srgbClr val="FFFFFF"/>
                </a:solidFill>
              </a14:hiddenFill>
            </a:ext>
          </a:extLst>
        </p:spPr>
      </p:pic>
      <p:sp>
        <p:nvSpPr>
          <p:cNvPr id="8" name="Round Same Side Corner Rectangle 7"/>
          <p:cNvSpPr/>
          <p:nvPr/>
        </p:nvSpPr>
        <p:spPr>
          <a:xfrm>
            <a:off x="4860032" y="4581128"/>
            <a:ext cx="2088232" cy="373269"/>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9" name="Round Same Side Corner Rectangle 8"/>
          <p:cNvSpPr/>
          <p:nvPr/>
        </p:nvSpPr>
        <p:spPr>
          <a:xfrm flipV="1">
            <a:off x="4860032" y="4962864"/>
            <a:ext cx="4032448" cy="1706495"/>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4860032" y="5026406"/>
            <a:ext cx="4032448" cy="1515800"/>
          </a:xfrm>
          <a:prstGeom prst="rect">
            <a:avLst/>
          </a:prstGeom>
          <a:noFill/>
        </p:spPr>
        <p:txBody>
          <a:bodyPr wrap="square" rtlCol="0">
            <a:spAutoFit/>
          </a:bodyPr>
          <a:lstStyle/>
          <a:p>
            <a:r>
              <a:rPr lang="en-US" sz="1850" b="1" dirty="0">
                <a:solidFill>
                  <a:srgbClr val="C00000"/>
                </a:solidFill>
              </a:rPr>
              <a:t>process of adaptation </a:t>
            </a:r>
            <a:r>
              <a:rPr lang="en-US" sz="1850" dirty="0"/>
              <a:t>- the process resulting from natural selection, by which populations become more suited to their environment over many generations</a:t>
            </a:r>
            <a:endParaRPr lang="en-GB" sz="1850" dirty="0"/>
          </a:p>
        </p:txBody>
      </p:sp>
      <p:sp>
        <p:nvSpPr>
          <p:cNvPr id="11" name="TextBox 10">
            <a:hlinkClick r:id="rId4" action="ppaction://hlinksldjump"/>
          </p:cNvPr>
          <p:cNvSpPr txBox="1"/>
          <p:nvPr/>
        </p:nvSpPr>
        <p:spPr>
          <a:xfrm>
            <a:off x="8420749" y="4294837"/>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015142770"/>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a:t>
            </a:r>
            <a:endParaRPr lang="en-US" dirty="0"/>
          </a:p>
        </p:txBody>
      </p:sp>
      <p:sp>
        <p:nvSpPr>
          <p:cNvPr id="34" name="Rectangle 33"/>
          <p:cNvSpPr/>
          <p:nvPr/>
        </p:nvSpPr>
        <p:spPr>
          <a:xfrm>
            <a:off x="179513" y="1124744"/>
            <a:ext cx="5328591" cy="5632311"/>
          </a:xfrm>
          <a:prstGeom prst="rect">
            <a:avLst/>
          </a:prstGeom>
        </p:spPr>
        <p:txBody>
          <a:bodyPr wrap="square">
            <a:spAutoFit/>
          </a:bodyPr>
          <a:lstStyle/>
          <a:p>
            <a:pPr>
              <a:buClr>
                <a:srgbClr val="0070C0"/>
              </a:buClr>
              <a:buSzPct val="80000"/>
            </a:pPr>
            <a:r>
              <a:rPr lang="en-US" sz="2000" b="1" dirty="0">
                <a:solidFill>
                  <a:srgbClr val="C00000"/>
                </a:solidFill>
              </a:rPr>
              <a:t>Variation</a:t>
            </a:r>
          </a:p>
          <a:p>
            <a:pPr marL="355600" indent="-355600">
              <a:buClr>
                <a:srgbClr val="0070C0"/>
              </a:buClr>
              <a:buSzPct val="80000"/>
              <a:buFont typeface="Wingdings 3" panose="05040102010807070707" pitchFamily="18" charset="2"/>
              <a:buChar char=""/>
            </a:pPr>
            <a:r>
              <a:rPr lang="en-US" sz="2000" dirty="0"/>
              <a:t>Most populations of organisms contain individuals which vary slightly from one to another. Some slight variations may better adapt some organisms to their environment than others.</a:t>
            </a:r>
          </a:p>
          <a:p>
            <a:pPr>
              <a:buClr>
                <a:srgbClr val="0070C0"/>
              </a:buClr>
              <a:buSzPct val="80000"/>
            </a:pPr>
            <a:r>
              <a:rPr lang="en-US" sz="2000" b="1" dirty="0">
                <a:solidFill>
                  <a:srgbClr val="C00000"/>
                </a:solidFill>
              </a:rPr>
              <a:t>Over-production</a:t>
            </a:r>
          </a:p>
          <a:p>
            <a:pPr marL="355600" indent="-355600">
              <a:buClr>
                <a:srgbClr val="0070C0"/>
              </a:buClr>
              <a:buSzPct val="80000"/>
              <a:buFont typeface="Wingdings 3" panose="05040102010807070707" pitchFamily="18" charset="2"/>
              <a:buChar char=""/>
            </a:pPr>
            <a:r>
              <a:rPr lang="en-US" sz="2000" dirty="0"/>
              <a:t>Most organisms produce more young than will survive to adulthood</a:t>
            </a:r>
            <a:r>
              <a:rPr lang="en-US" sz="2000" dirty="0" smtClean="0"/>
              <a:t>.</a:t>
            </a:r>
          </a:p>
          <a:p>
            <a:pPr>
              <a:buClr>
                <a:srgbClr val="0070C0"/>
              </a:buClr>
              <a:buSzPct val="80000"/>
            </a:pPr>
            <a:r>
              <a:rPr lang="en-US" sz="2000" b="1" dirty="0">
                <a:solidFill>
                  <a:srgbClr val="C00000"/>
                </a:solidFill>
              </a:rPr>
              <a:t>Struggle for existence</a:t>
            </a:r>
          </a:p>
          <a:p>
            <a:pPr marL="355600" indent="-355600">
              <a:buClr>
                <a:srgbClr val="0070C0"/>
              </a:buClr>
              <a:buSzPct val="80000"/>
              <a:buFont typeface="Wingdings 3" panose="05040102010807070707" pitchFamily="18" charset="2"/>
              <a:buChar char=""/>
            </a:pPr>
            <a:r>
              <a:rPr lang="en-US" sz="2000" dirty="0"/>
              <a:t>Because populations do not generally increase rapidly in size, there must therefore be considerable competition for survival between the organisms.</a:t>
            </a:r>
          </a:p>
          <a:p>
            <a:pPr>
              <a:buClr>
                <a:srgbClr val="0070C0"/>
              </a:buClr>
              <a:buSzPct val="80000"/>
            </a:pPr>
            <a:r>
              <a:rPr lang="en-US" sz="2000" b="1" dirty="0">
                <a:solidFill>
                  <a:srgbClr val="C00000"/>
                </a:solidFill>
              </a:rPr>
              <a:t>Survival of the fittest</a:t>
            </a:r>
          </a:p>
          <a:p>
            <a:pPr marL="355600" indent="-355600">
              <a:buClr>
                <a:srgbClr val="0070C0"/>
              </a:buClr>
              <a:buSzPct val="80000"/>
              <a:buFont typeface="Wingdings 3" panose="05040102010807070707" pitchFamily="18" charset="2"/>
              <a:buChar char=""/>
            </a:pPr>
            <a:r>
              <a:rPr lang="en-US" sz="2000" dirty="0"/>
              <a:t>Only the organisms which are really well adapted to their environment will survive (Figures </a:t>
            </a:r>
            <a:r>
              <a:rPr lang="en-US" sz="2000" b="1" dirty="0"/>
              <a:t>19.12</a:t>
            </a:r>
            <a:r>
              <a:rPr lang="en-US" sz="2000" dirty="0"/>
              <a:t> and </a:t>
            </a:r>
            <a:r>
              <a:rPr lang="en-US" sz="2000" b="1" dirty="0"/>
              <a:t>19.13</a:t>
            </a:r>
            <a:r>
              <a:rPr lang="en-US" sz="2000" dirty="0"/>
              <a:t>).</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253</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5508104" y="5517232"/>
            <a:ext cx="3384376" cy="657479"/>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900" b="1" dirty="0" smtClean="0"/>
              <a:t>Figure 19.11 – </a:t>
            </a:r>
            <a:r>
              <a:rPr lang="en-US" sz="1900" dirty="0" smtClean="0"/>
              <a:t>A portrait of Charles Darwin, aged 72</a:t>
            </a:r>
            <a:endParaRPr lang="en-GB" sz="1900" dirty="0"/>
          </a:p>
        </p:txBody>
      </p:sp>
      <p:pic>
        <p:nvPicPr>
          <p:cNvPr id="7170" name="Picture 2" descr="Image result for charles darwin portrai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508104" y="1154122"/>
            <a:ext cx="3384376" cy="429090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4" action="ppaction://hlinksldjump"/>
          </p:cNvPr>
          <p:cNvSpPr txBox="1"/>
          <p:nvPr/>
        </p:nvSpPr>
        <p:spPr>
          <a:xfrm>
            <a:off x="8420749" y="6021288"/>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02367415"/>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254</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192158" y="6431356"/>
            <a:ext cx="6502842" cy="318924"/>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a:t>
            </a:r>
            <a:r>
              <a:rPr lang="en-US" sz="1600" b="1" dirty="0" smtClean="0"/>
              <a:t>19.12</a:t>
            </a:r>
            <a:r>
              <a:rPr lang="en-US" sz="1600" dirty="0" smtClean="0"/>
              <a:t> </a:t>
            </a:r>
            <a:r>
              <a:rPr lang="en-US" sz="1600" dirty="0"/>
              <a:t>- </a:t>
            </a:r>
            <a:r>
              <a:rPr lang="en-US" sz="1600" dirty="0" smtClean="0"/>
              <a:t>An </a:t>
            </a:r>
            <a:r>
              <a:rPr lang="en-US" sz="1600" dirty="0"/>
              <a:t>example of how natural selection might occur.</a:t>
            </a:r>
            <a:endParaRPr lang="en-GB" sz="1600" dirty="0"/>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223756" y="1124744"/>
            <a:ext cx="8596716" cy="1828635"/>
          </a:xfrm>
          <a:prstGeom prst="rect">
            <a:avLst/>
          </a:prstGeom>
        </p:spPr>
      </p:pic>
      <p:pic>
        <p:nvPicPr>
          <p:cNvPr id="5" name="Picture 4"/>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a:stretch/>
        </p:blipFill>
        <p:spPr>
          <a:xfrm>
            <a:off x="223756" y="3573016"/>
            <a:ext cx="8596716" cy="2078854"/>
          </a:xfrm>
          <a:prstGeom prst="rect">
            <a:avLst/>
          </a:prstGeom>
        </p:spPr>
      </p:pic>
      <p:sp>
        <p:nvSpPr>
          <p:cNvPr id="6" name="Rectangle 5"/>
          <p:cNvSpPr/>
          <p:nvPr/>
        </p:nvSpPr>
        <p:spPr>
          <a:xfrm>
            <a:off x="223755" y="2997543"/>
            <a:ext cx="2807719" cy="646331"/>
          </a:xfrm>
          <a:prstGeom prst="rect">
            <a:avLst/>
          </a:prstGeom>
        </p:spPr>
        <p:txBody>
          <a:bodyPr wrap="square">
            <a:spAutoFit/>
          </a:bodyPr>
          <a:lstStyle/>
          <a:p>
            <a:pPr indent="276225">
              <a:buFont typeface="+mj-lt"/>
              <a:buAutoNum type="arabicPeriod"/>
            </a:pPr>
            <a:r>
              <a:rPr lang="en-US" sz="1200" dirty="0"/>
              <a:t>Genetic variation. In a population of cacti, some have longer roots than others.</a:t>
            </a:r>
            <a:endParaRPr lang="en-GB" sz="1200" dirty="0"/>
          </a:p>
        </p:txBody>
      </p:sp>
      <p:sp>
        <p:nvSpPr>
          <p:cNvPr id="12" name="Rectangle 11"/>
          <p:cNvSpPr/>
          <p:nvPr/>
        </p:nvSpPr>
        <p:spPr>
          <a:xfrm>
            <a:off x="3203848" y="2996953"/>
            <a:ext cx="2692060" cy="276999"/>
          </a:xfrm>
          <a:prstGeom prst="rect">
            <a:avLst/>
          </a:prstGeom>
        </p:spPr>
        <p:txBody>
          <a:bodyPr wrap="square">
            <a:spAutoFit/>
          </a:bodyPr>
          <a:lstStyle/>
          <a:p>
            <a:r>
              <a:rPr lang="en-US" sz="1200" dirty="0"/>
              <a:t>In the wet season they flower.</a:t>
            </a:r>
            <a:endParaRPr lang="en-GB" sz="1200" dirty="0"/>
          </a:p>
        </p:txBody>
      </p:sp>
      <p:sp>
        <p:nvSpPr>
          <p:cNvPr id="13" name="Rectangle 12"/>
          <p:cNvSpPr/>
          <p:nvPr/>
        </p:nvSpPr>
        <p:spPr>
          <a:xfrm>
            <a:off x="6039924" y="2996952"/>
            <a:ext cx="2692060" cy="461665"/>
          </a:xfrm>
          <a:prstGeom prst="rect">
            <a:avLst/>
          </a:prstGeom>
        </p:spPr>
        <p:txBody>
          <a:bodyPr wrap="square">
            <a:spAutoFit/>
          </a:bodyPr>
          <a:lstStyle/>
          <a:p>
            <a:pPr indent="276225">
              <a:buFont typeface="+mj-lt"/>
              <a:buAutoNum type="arabicPeriod" startAt="2"/>
            </a:pPr>
            <a:r>
              <a:rPr lang="en-US" sz="1200" dirty="0"/>
              <a:t>Over-production</a:t>
            </a:r>
            <a:r>
              <a:rPr lang="en-US" sz="1200" dirty="0" smtClean="0"/>
              <a:t>. The </a:t>
            </a:r>
            <a:r>
              <a:rPr lang="en-US" sz="1200" dirty="0"/>
              <a:t>cacti produce large numbers of offspring.</a:t>
            </a:r>
            <a:endParaRPr lang="en-GB" sz="1200" dirty="0"/>
          </a:p>
        </p:txBody>
      </p:sp>
      <p:sp>
        <p:nvSpPr>
          <p:cNvPr id="14" name="Rectangle 13"/>
          <p:cNvSpPr/>
          <p:nvPr/>
        </p:nvSpPr>
        <p:spPr>
          <a:xfrm>
            <a:off x="247905" y="5589240"/>
            <a:ext cx="2692060" cy="646331"/>
          </a:xfrm>
          <a:prstGeom prst="rect">
            <a:avLst/>
          </a:prstGeom>
        </p:spPr>
        <p:txBody>
          <a:bodyPr wrap="square">
            <a:spAutoFit/>
          </a:bodyPr>
          <a:lstStyle/>
          <a:p>
            <a:pPr indent="276225">
              <a:buFont typeface="+mj-lt"/>
              <a:buAutoNum type="arabicPeriod" startAt="3"/>
            </a:pPr>
            <a:r>
              <a:rPr lang="en-US" sz="1200" dirty="0"/>
              <a:t>Struggle for existence. During the dry season, there is competition for water.</a:t>
            </a:r>
            <a:endParaRPr lang="en-GB" sz="1200" dirty="0"/>
          </a:p>
        </p:txBody>
      </p:sp>
      <p:sp>
        <p:nvSpPr>
          <p:cNvPr id="15" name="Rectangle 14"/>
          <p:cNvSpPr/>
          <p:nvPr/>
        </p:nvSpPr>
        <p:spPr>
          <a:xfrm>
            <a:off x="2964114" y="5600359"/>
            <a:ext cx="2875671" cy="830997"/>
          </a:xfrm>
          <a:prstGeom prst="rect">
            <a:avLst/>
          </a:prstGeom>
        </p:spPr>
        <p:txBody>
          <a:bodyPr wrap="square">
            <a:spAutoFit/>
          </a:bodyPr>
          <a:lstStyle/>
          <a:p>
            <a:pPr indent="276225">
              <a:buFont typeface="+mj-lt"/>
              <a:buAutoNum type="arabicPeriod" startAt="4"/>
            </a:pPr>
            <a:r>
              <a:rPr lang="en-US" sz="1200" dirty="0"/>
              <a:t>Survival of the fittest</a:t>
            </a:r>
            <a:r>
              <a:rPr lang="en-US" sz="1200" dirty="0" smtClean="0"/>
              <a:t>. The </a:t>
            </a:r>
            <a:r>
              <a:rPr lang="en-US" sz="1200" dirty="0"/>
              <a:t>cacti with the longest roots are able to obtain water, while the others die of dehydration.</a:t>
            </a:r>
            <a:endParaRPr lang="en-GB" sz="1200" dirty="0"/>
          </a:p>
        </p:txBody>
      </p:sp>
      <p:sp>
        <p:nvSpPr>
          <p:cNvPr id="16" name="Rectangle 15"/>
          <p:cNvSpPr/>
          <p:nvPr/>
        </p:nvSpPr>
        <p:spPr>
          <a:xfrm>
            <a:off x="5940152" y="5600359"/>
            <a:ext cx="2980686" cy="830997"/>
          </a:xfrm>
          <a:prstGeom prst="rect">
            <a:avLst/>
          </a:prstGeom>
        </p:spPr>
        <p:txBody>
          <a:bodyPr wrap="square">
            <a:spAutoFit/>
          </a:bodyPr>
          <a:lstStyle/>
          <a:p>
            <a:pPr indent="276225">
              <a:buFont typeface="+mj-lt"/>
              <a:buAutoNum type="arabicPeriod" startAt="5"/>
            </a:pPr>
            <a:r>
              <a:rPr lang="en-US" sz="1200" dirty="0"/>
              <a:t>Advantageous characteristics passed on to offspring</a:t>
            </a:r>
            <a:r>
              <a:rPr lang="en-US" sz="1200" dirty="0" smtClean="0"/>
              <a:t>. The </a:t>
            </a:r>
            <a:r>
              <a:rPr lang="en-US" sz="1200" dirty="0"/>
              <a:t>long-rooted cacti reproduce, producing offspring more likely to be long-rooted themselves.</a:t>
            </a:r>
            <a:endParaRPr lang="en-GB" sz="1200" dirty="0"/>
          </a:p>
        </p:txBody>
      </p:sp>
      <p:sp>
        <p:nvSpPr>
          <p:cNvPr id="18" name="TextBox 17">
            <a:hlinkClick r:id="rId5" action="ppaction://hlinksldjump"/>
          </p:cNvPr>
          <p:cNvSpPr txBox="1"/>
          <p:nvPr/>
        </p:nvSpPr>
        <p:spPr>
          <a:xfrm>
            <a:off x="8460432" y="6021288"/>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584839090"/>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254</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251520" y="5517232"/>
            <a:ext cx="8640960" cy="1242254"/>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900" b="1" dirty="0"/>
              <a:t>Figure 19.13</a:t>
            </a:r>
            <a:r>
              <a:rPr lang="en-US" sz="1900" dirty="0"/>
              <a:t> </a:t>
            </a:r>
            <a:r>
              <a:rPr lang="en-US" sz="1900" dirty="0" smtClean="0"/>
              <a:t>- When </a:t>
            </a:r>
            <a:r>
              <a:rPr lang="en-US" sz="1900" dirty="0"/>
              <a:t>large numbers of organisms, such as these wildebeest of East African plains, live together, there is competition for food, and the weaker ones are likely to be killed by predators. Individuals best adapted to their environment survive and reproduce.</a:t>
            </a:r>
            <a:endParaRPr lang="en-GB" sz="1900" dirty="0"/>
          </a:p>
        </p:txBody>
      </p:sp>
      <p:pic>
        <p:nvPicPr>
          <p:cNvPr id="8194" name="Picture 2" descr="Image result for wildebeest herd"/>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20463" y="1124744"/>
            <a:ext cx="8672017" cy="439248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hlinkClick r:id="rId4" action="ppaction://hlinksldjump"/>
          </p:cNvPr>
          <p:cNvSpPr txBox="1"/>
          <p:nvPr/>
        </p:nvSpPr>
        <p:spPr>
          <a:xfrm>
            <a:off x="8420749" y="6023029"/>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335383087"/>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a:t>
            </a:r>
            <a:endParaRPr lang="en-US" dirty="0"/>
          </a:p>
        </p:txBody>
      </p:sp>
      <p:sp>
        <p:nvSpPr>
          <p:cNvPr id="34" name="Rectangle 33"/>
          <p:cNvSpPr/>
          <p:nvPr/>
        </p:nvSpPr>
        <p:spPr>
          <a:xfrm>
            <a:off x="179513" y="1124744"/>
            <a:ext cx="8712967" cy="2677656"/>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400" dirty="0" smtClean="0"/>
              <a:t>Darwin </a:t>
            </a:r>
            <a:r>
              <a:rPr lang="en-US" sz="2400" dirty="0"/>
              <a:t>proposed his theory before anyone understood how characteristics were inherited. Now that we know something about genetics, his theory can be stated slightly differently. </a:t>
            </a:r>
            <a:endParaRPr lang="en-US" sz="2400" dirty="0" smtClean="0"/>
          </a:p>
          <a:p>
            <a:pPr marL="355600" indent="-355600">
              <a:buClr>
                <a:srgbClr val="0070C0"/>
              </a:buClr>
              <a:buSzPct val="80000"/>
              <a:buFont typeface="Wingdings 3" panose="05040102010807070707" pitchFamily="18" charset="2"/>
              <a:buChar char=""/>
            </a:pPr>
            <a:r>
              <a:rPr lang="en-US" sz="2400" dirty="0" smtClean="0"/>
              <a:t>We </a:t>
            </a:r>
            <a:r>
              <a:rPr lang="en-US" sz="2400" dirty="0"/>
              <a:t>can say that natural selection results in the genes producing advantageous phenotypes being passed on to the next generation more frequently than the genes which produce less advantageous phenotypes.</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253</a:t>
            </a:r>
            <a:endParaRPr lang="en-GB" sz="960" b="1" dirty="0">
              <a:latin typeface="Arial" panose="020B0604020202020204" pitchFamily="34" charset="0"/>
              <a:cs typeface="Arial" panose="020B0604020202020204" pitchFamily="34" charset="0"/>
            </a:endParaRPr>
          </a:p>
        </p:txBody>
      </p:sp>
      <p:pic>
        <p:nvPicPr>
          <p:cNvPr id="1026" name="Picture 2" descr="Image result for natural selec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79512" y="3789039"/>
            <a:ext cx="8712968" cy="287165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4" action="ppaction://hlinksldjump"/>
          </p:cNvPr>
          <p:cNvSpPr txBox="1"/>
          <p:nvPr/>
        </p:nvSpPr>
        <p:spPr>
          <a:xfrm>
            <a:off x="8420749" y="3284984"/>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736704962"/>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a:t>
            </a:r>
            <a:endParaRPr lang="en-US" dirty="0"/>
          </a:p>
        </p:txBody>
      </p:sp>
      <p:sp>
        <p:nvSpPr>
          <p:cNvPr id="34" name="Rectangle 33"/>
          <p:cNvSpPr/>
          <p:nvPr/>
        </p:nvSpPr>
        <p:spPr>
          <a:xfrm>
            <a:off x="179513" y="1124744"/>
            <a:ext cx="4464495" cy="5632311"/>
          </a:xfrm>
          <a:prstGeom prst="rect">
            <a:avLst/>
          </a:prstGeom>
        </p:spPr>
        <p:txBody>
          <a:bodyPr wrap="square">
            <a:spAutoFit/>
          </a:bodyPr>
          <a:lstStyle/>
          <a:p>
            <a:pPr>
              <a:buClr>
                <a:srgbClr val="0070C0"/>
              </a:buClr>
              <a:buSzPct val="80000"/>
            </a:pPr>
            <a:r>
              <a:rPr lang="en-US" sz="2000" b="1" dirty="0">
                <a:solidFill>
                  <a:srgbClr val="C00000"/>
                </a:solidFill>
              </a:rPr>
              <a:t>An example of natural selection</a:t>
            </a:r>
          </a:p>
          <a:p>
            <a:pPr marL="355600" indent="-355600">
              <a:buClr>
                <a:srgbClr val="0070C0"/>
              </a:buClr>
              <a:buSzPct val="80000"/>
              <a:buFont typeface="Wingdings 3" panose="05040102010807070707" pitchFamily="18" charset="2"/>
              <a:buChar char=""/>
            </a:pPr>
            <a:r>
              <a:rPr lang="en-US" sz="2000" dirty="0"/>
              <a:t>Darwin’s theory of natural selection provides a good explanation for our observations of the many types of animals and plants. </a:t>
            </a:r>
            <a:endParaRPr lang="en-US" sz="2000" dirty="0" smtClean="0"/>
          </a:p>
          <a:p>
            <a:pPr marL="355600" indent="-355600">
              <a:buClr>
                <a:srgbClr val="0070C0"/>
              </a:buClr>
              <a:buSzPct val="80000"/>
              <a:buFont typeface="Wingdings 3" panose="05040102010807070707" pitchFamily="18" charset="2"/>
              <a:buChar char=""/>
            </a:pPr>
            <a:r>
              <a:rPr lang="en-US" sz="2000" dirty="0" smtClean="0"/>
              <a:t>For </a:t>
            </a:r>
            <a:r>
              <a:rPr lang="en-US" sz="2000" dirty="0"/>
              <a:t>example, it can help us to understand some changes that have taken place in a species of moth in Britain and Ireland.</a:t>
            </a:r>
          </a:p>
          <a:p>
            <a:pPr marL="355600" indent="-355600">
              <a:buClr>
                <a:srgbClr val="0070C0"/>
              </a:buClr>
              <a:buSzPct val="80000"/>
              <a:buFont typeface="Wingdings 3" panose="05040102010807070707" pitchFamily="18" charset="2"/>
              <a:buChar char=""/>
            </a:pPr>
            <a:r>
              <a:rPr lang="en-US" sz="2000" dirty="0"/>
              <a:t>The peppered moth, </a:t>
            </a:r>
            <a:r>
              <a:rPr lang="en-US" sz="2000" i="1" dirty="0" err="1"/>
              <a:t>Biston</a:t>
            </a:r>
            <a:r>
              <a:rPr lang="en-US" sz="2000" i="1" dirty="0"/>
              <a:t> </a:t>
            </a:r>
            <a:r>
              <a:rPr lang="en-US" sz="2000" i="1" dirty="0" err="1"/>
              <a:t>betularia</a:t>
            </a:r>
            <a:r>
              <a:rPr lang="en-US" sz="2000" dirty="0"/>
              <a:t>, lives in most parts of Great Britain and Ireland. It flies by night, and spends the daytime resting on tree trunks. It has speckled wings, which camouflage it very effectively on lichen-covered tree trunks (Figure </a:t>
            </a:r>
            <a:r>
              <a:rPr lang="en-US" sz="2000" b="1" dirty="0"/>
              <a:t>19.14</a:t>
            </a:r>
            <a:r>
              <a:rPr lang="en-US" sz="2000" dirty="0" smtClean="0"/>
              <a:t>).</a:t>
            </a:r>
            <a:endParaRPr lang="en-US" sz="2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255</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r="2563" b="5799"/>
          <a:stretch/>
        </p:blipFill>
        <p:spPr>
          <a:xfrm>
            <a:off x="4644008" y="1142950"/>
            <a:ext cx="4248472" cy="4446290"/>
          </a:xfrm>
          <a:prstGeom prst="rect">
            <a:avLst/>
          </a:prstGeom>
        </p:spPr>
      </p:pic>
      <p:sp>
        <p:nvSpPr>
          <p:cNvPr id="7" name="Rectangle 6"/>
          <p:cNvSpPr/>
          <p:nvPr/>
        </p:nvSpPr>
        <p:spPr>
          <a:xfrm>
            <a:off x="4644008" y="5589240"/>
            <a:ext cx="4248472" cy="1149921"/>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400" b="1" dirty="0"/>
              <a:t>Figure 19.15</a:t>
            </a:r>
            <a:r>
              <a:rPr lang="en-US" sz="1400" dirty="0"/>
              <a:t> </a:t>
            </a:r>
            <a:r>
              <a:rPr lang="en-US" sz="1400" dirty="0" smtClean="0"/>
              <a:t>- The </a:t>
            </a:r>
            <a:r>
              <a:rPr lang="en-US" sz="1400" dirty="0"/>
              <a:t>distribution of the pale and dark forms of the peppered moth, </a:t>
            </a:r>
            <a:r>
              <a:rPr lang="en-US" sz="1400" i="1" dirty="0" err="1"/>
              <a:t>Biston</a:t>
            </a:r>
            <a:r>
              <a:rPr lang="en-US" sz="1400" i="1" dirty="0"/>
              <a:t> </a:t>
            </a:r>
            <a:r>
              <a:rPr lang="en-US" sz="1400" i="1" dirty="0" err="1"/>
              <a:t>betularia</a:t>
            </a:r>
            <a:r>
              <a:rPr lang="en-US" sz="1400" dirty="0"/>
              <a:t>, in 1958. Since then, the number of dark moths has dramatically decreased, because now there is much less air pollution.</a:t>
            </a:r>
            <a:endParaRPr lang="en-GB" sz="1400" dirty="0"/>
          </a:p>
        </p:txBody>
      </p:sp>
      <p:sp>
        <p:nvSpPr>
          <p:cNvPr id="3" name="TextBox 2"/>
          <p:cNvSpPr txBox="1"/>
          <p:nvPr/>
        </p:nvSpPr>
        <p:spPr>
          <a:xfrm>
            <a:off x="4644008" y="1124744"/>
            <a:ext cx="1368152" cy="2031325"/>
          </a:xfrm>
          <a:custGeom>
            <a:avLst/>
            <a:gdLst>
              <a:gd name="connsiteX0" fmla="*/ 0 w 1368152"/>
              <a:gd name="connsiteY0" fmla="*/ 0 h 2031325"/>
              <a:gd name="connsiteX1" fmla="*/ 1368152 w 1368152"/>
              <a:gd name="connsiteY1" fmla="*/ 0 h 2031325"/>
              <a:gd name="connsiteX2" fmla="*/ 1368152 w 1368152"/>
              <a:gd name="connsiteY2" fmla="*/ 2031325 h 2031325"/>
              <a:gd name="connsiteX3" fmla="*/ 0 w 1368152"/>
              <a:gd name="connsiteY3" fmla="*/ 2031325 h 2031325"/>
              <a:gd name="connsiteX4" fmla="*/ 0 w 1368152"/>
              <a:gd name="connsiteY4" fmla="*/ 0 h 2031325"/>
              <a:gd name="connsiteX0" fmla="*/ 0 w 1368152"/>
              <a:gd name="connsiteY0" fmla="*/ 0 h 2031325"/>
              <a:gd name="connsiteX1" fmla="*/ 1368152 w 1368152"/>
              <a:gd name="connsiteY1" fmla="*/ 0 h 2031325"/>
              <a:gd name="connsiteX2" fmla="*/ 1212877 w 1368152"/>
              <a:gd name="connsiteY2" fmla="*/ 1893303 h 2031325"/>
              <a:gd name="connsiteX3" fmla="*/ 0 w 1368152"/>
              <a:gd name="connsiteY3" fmla="*/ 2031325 h 2031325"/>
              <a:gd name="connsiteX4" fmla="*/ 0 w 1368152"/>
              <a:gd name="connsiteY4" fmla="*/ 0 h 203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2031325">
                <a:moveTo>
                  <a:pt x="0" y="0"/>
                </a:moveTo>
                <a:lnTo>
                  <a:pt x="1368152" y="0"/>
                </a:lnTo>
                <a:lnTo>
                  <a:pt x="1212877" y="1893303"/>
                </a:lnTo>
                <a:lnTo>
                  <a:pt x="0" y="2031325"/>
                </a:lnTo>
                <a:lnTo>
                  <a:pt x="0" y="0"/>
                </a:lnTo>
                <a:close/>
              </a:path>
            </a:pathLst>
          </a:custGeom>
          <a:solidFill>
            <a:schemeClr val="bg1"/>
          </a:solidFill>
        </p:spPr>
        <p:txBody>
          <a:bodyPr wrap="square" rtlCol="0">
            <a:spAutoFit/>
          </a:bodyPr>
          <a:lstStyle/>
          <a:p>
            <a:r>
              <a:rPr lang="en-GB" sz="1400" dirty="0" smtClean="0"/>
              <a:t>The proportion of dark/light areas in each circle shows the proportion of dark/light moths in that part of the country.</a:t>
            </a:r>
            <a:endParaRPr lang="en-GB" sz="1400" dirty="0"/>
          </a:p>
        </p:txBody>
      </p:sp>
      <p:sp>
        <p:nvSpPr>
          <p:cNvPr id="9" name="TextBox 8"/>
          <p:cNvSpPr txBox="1"/>
          <p:nvPr/>
        </p:nvSpPr>
        <p:spPr>
          <a:xfrm>
            <a:off x="4644008" y="4922004"/>
            <a:ext cx="1008112" cy="523220"/>
          </a:xfrm>
          <a:custGeom>
            <a:avLst/>
            <a:gdLst>
              <a:gd name="connsiteX0" fmla="*/ 0 w 1368152"/>
              <a:gd name="connsiteY0" fmla="*/ 0 h 2031325"/>
              <a:gd name="connsiteX1" fmla="*/ 1368152 w 1368152"/>
              <a:gd name="connsiteY1" fmla="*/ 0 h 2031325"/>
              <a:gd name="connsiteX2" fmla="*/ 1368152 w 1368152"/>
              <a:gd name="connsiteY2" fmla="*/ 2031325 h 2031325"/>
              <a:gd name="connsiteX3" fmla="*/ 0 w 1368152"/>
              <a:gd name="connsiteY3" fmla="*/ 2031325 h 2031325"/>
              <a:gd name="connsiteX4" fmla="*/ 0 w 1368152"/>
              <a:gd name="connsiteY4" fmla="*/ 0 h 2031325"/>
              <a:gd name="connsiteX0" fmla="*/ 0 w 1368152"/>
              <a:gd name="connsiteY0" fmla="*/ 0 h 2031325"/>
              <a:gd name="connsiteX1" fmla="*/ 1368152 w 1368152"/>
              <a:gd name="connsiteY1" fmla="*/ 0 h 2031325"/>
              <a:gd name="connsiteX2" fmla="*/ 1212877 w 1368152"/>
              <a:gd name="connsiteY2" fmla="*/ 1893303 h 2031325"/>
              <a:gd name="connsiteX3" fmla="*/ 0 w 1368152"/>
              <a:gd name="connsiteY3" fmla="*/ 2031325 h 2031325"/>
              <a:gd name="connsiteX4" fmla="*/ 0 w 1368152"/>
              <a:gd name="connsiteY4" fmla="*/ 0 h 2031325"/>
              <a:gd name="connsiteX0" fmla="*/ 0 w 1368152"/>
              <a:gd name="connsiteY0" fmla="*/ 0 h 2031325"/>
              <a:gd name="connsiteX1" fmla="*/ 1368152 w 1368152"/>
              <a:gd name="connsiteY1" fmla="*/ 0 h 2031325"/>
              <a:gd name="connsiteX2" fmla="*/ 1142633 w 1368152"/>
              <a:gd name="connsiteY2" fmla="*/ 1692357 h 2031325"/>
              <a:gd name="connsiteX3" fmla="*/ 0 w 1368152"/>
              <a:gd name="connsiteY3" fmla="*/ 2031325 h 2031325"/>
              <a:gd name="connsiteX4" fmla="*/ 0 w 1368152"/>
              <a:gd name="connsiteY4" fmla="*/ 0 h 2031325"/>
              <a:gd name="connsiteX0" fmla="*/ 0 w 1368152"/>
              <a:gd name="connsiteY0" fmla="*/ 0 h 2031325"/>
              <a:gd name="connsiteX1" fmla="*/ 1368152 w 1368152"/>
              <a:gd name="connsiteY1" fmla="*/ 0 h 2031325"/>
              <a:gd name="connsiteX2" fmla="*/ 1048975 w 1368152"/>
              <a:gd name="connsiteY2" fmla="*/ 1558392 h 2031325"/>
              <a:gd name="connsiteX3" fmla="*/ 0 w 1368152"/>
              <a:gd name="connsiteY3" fmla="*/ 2031325 h 2031325"/>
              <a:gd name="connsiteX4" fmla="*/ 0 w 1368152"/>
              <a:gd name="connsiteY4" fmla="*/ 0 h 203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2031325">
                <a:moveTo>
                  <a:pt x="0" y="0"/>
                </a:moveTo>
                <a:lnTo>
                  <a:pt x="1368152" y="0"/>
                </a:lnTo>
                <a:lnTo>
                  <a:pt x="1048975" y="1558392"/>
                </a:lnTo>
                <a:lnTo>
                  <a:pt x="0" y="2031325"/>
                </a:lnTo>
                <a:lnTo>
                  <a:pt x="0" y="0"/>
                </a:lnTo>
                <a:close/>
              </a:path>
            </a:pathLst>
          </a:custGeom>
          <a:solidFill>
            <a:schemeClr val="bg1"/>
          </a:solidFill>
        </p:spPr>
        <p:txBody>
          <a:bodyPr wrap="square" rtlCol="0">
            <a:spAutoFit/>
          </a:bodyPr>
          <a:lstStyle/>
          <a:p>
            <a:r>
              <a:rPr lang="en-GB" sz="1400" dirty="0" smtClean="0"/>
              <a:t>Prevailing winds</a:t>
            </a:r>
            <a:endParaRPr lang="en-GB" sz="1400" dirty="0"/>
          </a:p>
        </p:txBody>
      </p:sp>
      <p:sp>
        <p:nvSpPr>
          <p:cNvPr id="10" name="TextBox 9">
            <a:hlinkClick r:id="rId4" action="ppaction://hlinksldjump"/>
          </p:cNvPr>
          <p:cNvSpPr txBox="1"/>
          <p:nvPr/>
        </p:nvSpPr>
        <p:spPr>
          <a:xfrm>
            <a:off x="8420749" y="1126485"/>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237936535"/>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a:t>
            </a:r>
            <a:endParaRPr lang="en-US" dirty="0"/>
          </a:p>
        </p:txBody>
      </p:sp>
      <p:sp>
        <p:nvSpPr>
          <p:cNvPr id="34" name="Rectangle 33"/>
          <p:cNvSpPr/>
          <p:nvPr/>
        </p:nvSpPr>
        <p:spPr>
          <a:xfrm>
            <a:off x="179513" y="1124744"/>
            <a:ext cx="8712967" cy="2862322"/>
          </a:xfrm>
          <a:prstGeom prst="rect">
            <a:avLst/>
          </a:prstGeom>
        </p:spPr>
        <p:txBody>
          <a:bodyPr wrap="square">
            <a:spAutoFit/>
          </a:bodyPr>
          <a:lstStyle/>
          <a:p>
            <a:pPr>
              <a:buClr>
                <a:srgbClr val="0070C0"/>
              </a:buClr>
              <a:buSzPct val="80000"/>
            </a:pPr>
            <a:r>
              <a:rPr lang="en-US" sz="2000" b="1" dirty="0">
                <a:solidFill>
                  <a:srgbClr val="C00000"/>
                </a:solidFill>
              </a:rPr>
              <a:t>An example of natural selection</a:t>
            </a:r>
          </a:p>
          <a:p>
            <a:pPr marL="355600" indent="-355600">
              <a:buClr>
                <a:srgbClr val="0070C0"/>
              </a:buClr>
              <a:buSzPct val="80000"/>
              <a:buFont typeface="Wingdings 3" panose="05040102010807070707" pitchFamily="18" charset="2"/>
              <a:buChar char=""/>
            </a:pPr>
            <a:r>
              <a:rPr lang="en-US" sz="2000" dirty="0" smtClean="0"/>
              <a:t>People </a:t>
            </a:r>
            <a:r>
              <a:rPr lang="en-US" sz="2000" dirty="0"/>
              <a:t>have collected moths for many years, so we know that up until 1849, all the peppered moths in collections were speckled. But in 1849, a black or </a:t>
            </a:r>
            <a:r>
              <a:rPr lang="en-US" sz="2000" dirty="0" err="1"/>
              <a:t>melanic</a:t>
            </a:r>
            <a:r>
              <a:rPr lang="en-US" sz="2000" dirty="0"/>
              <a:t> form of the moth was caught near Manchester. By 1900, 98% of the moths near Manchester were black.</a:t>
            </a:r>
          </a:p>
          <a:p>
            <a:pPr marL="355600" indent="-355600">
              <a:buClr>
                <a:srgbClr val="0070C0"/>
              </a:buClr>
              <a:buSzPct val="80000"/>
              <a:buFont typeface="Wingdings 3" panose="05040102010807070707" pitchFamily="18" charset="2"/>
              <a:buChar char=""/>
            </a:pPr>
            <a:r>
              <a:rPr lang="en-US" sz="2000" dirty="0"/>
              <a:t>The distribution of the black and speckled forms in 1958 is shown in Figure </a:t>
            </a:r>
            <a:r>
              <a:rPr lang="en-US" sz="2000" b="1" dirty="0"/>
              <a:t>19.15</a:t>
            </a:r>
            <a:r>
              <a:rPr lang="en-US" sz="2000" dirty="0" smtClean="0"/>
              <a:t>.</a:t>
            </a:r>
          </a:p>
          <a:p>
            <a:pPr marL="355600" indent="-355600">
              <a:buClr>
                <a:srgbClr val="0070C0"/>
              </a:buClr>
              <a:buSzPct val="80000"/>
              <a:buFont typeface="Wingdings 3" panose="05040102010807070707" pitchFamily="18" charset="2"/>
              <a:buChar char=""/>
            </a:pPr>
            <a:r>
              <a:rPr lang="en-US" sz="2000" dirty="0"/>
              <a:t>How can we explain the sudden rise in numbers of the dark moths, and their distribution today</a:t>
            </a:r>
            <a:r>
              <a:rPr lang="en-US" sz="2000" dirty="0" smtClean="0"/>
              <a:t>?</a:t>
            </a:r>
            <a:endParaRPr lang="en-US" sz="2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253</a:t>
            </a:r>
            <a:endParaRPr lang="en-GB" sz="960" b="1" dirty="0">
              <a:latin typeface="Arial" panose="020B0604020202020204" pitchFamily="34" charset="0"/>
              <a:cs typeface="Arial" panose="020B0604020202020204" pitchFamily="34" charset="0"/>
            </a:endParaRPr>
          </a:p>
        </p:txBody>
      </p:sp>
      <p:pic>
        <p:nvPicPr>
          <p:cNvPr id="2050" name="Picture 2" descr="Image result for black and speckled moth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940152" y="3645024"/>
            <a:ext cx="2952328" cy="302433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48092" y="3990543"/>
            <a:ext cx="5432020" cy="2246769"/>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dirty="0" smtClean="0"/>
              <a:t>We </a:t>
            </a:r>
            <a:r>
              <a:rPr lang="en-US" sz="2000" dirty="0"/>
              <a:t>know that the black colour of the moth is caused by a single dominant allele of a gene. The mutation from Q a normal to a black allele happens fairly often, so it is reasonable to assume that there have always been a few black moths around, as well as pale speckled ones.</a:t>
            </a:r>
          </a:p>
        </p:txBody>
      </p:sp>
      <p:sp>
        <p:nvSpPr>
          <p:cNvPr id="7" name="TextBox 6">
            <a:hlinkClick r:id="rId4" action="ppaction://hlinksldjump"/>
          </p:cNvPr>
          <p:cNvSpPr txBox="1"/>
          <p:nvPr/>
        </p:nvSpPr>
        <p:spPr>
          <a:xfrm>
            <a:off x="8420749" y="1052736"/>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178160122"/>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253</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4797152"/>
            <a:ext cx="8640960" cy="688256"/>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a:t>Figure </a:t>
            </a:r>
            <a:r>
              <a:rPr lang="en-US" sz="2000" b="1" dirty="0" smtClean="0"/>
              <a:t>8.11 – </a:t>
            </a:r>
            <a:r>
              <a:rPr lang="en-US" sz="2000" dirty="0"/>
              <a:t>Peppered moths, a Lichen-covered bark hides a speckled moth perfectly, b Dark moths are better camouflaged on lichen-free trees.</a:t>
            </a:r>
            <a:endParaRPr lang="en-GB" sz="2000" dirty="0"/>
          </a:p>
        </p:txBody>
      </p:sp>
      <p:pic>
        <p:nvPicPr>
          <p:cNvPr id="4098" name="Picture 2" descr="Image result for peppered mo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3" y="1160486"/>
            <a:ext cx="4320479" cy="3569681"/>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age result for dark moth on lichen tre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5962" y="1171419"/>
            <a:ext cx="4357723" cy="355874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99805" y="1171419"/>
            <a:ext cx="385042" cy="523220"/>
          </a:xfrm>
          <a:prstGeom prst="rect">
            <a:avLst/>
          </a:prstGeom>
          <a:solidFill>
            <a:schemeClr val="bg1"/>
          </a:solidFill>
        </p:spPr>
        <p:txBody>
          <a:bodyPr wrap="none" rtlCol="0">
            <a:spAutoFit/>
          </a:bodyPr>
          <a:lstStyle/>
          <a:p>
            <a:r>
              <a:rPr lang="en-GB" sz="2800" dirty="0" smtClean="0"/>
              <a:t>a</a:t>
            </a:r>
            <a:endParaRPr lang="en-GB" sz="2800" dirty="0"/>
          </a:p>
        </p:txBody>
      </p:sp>
      <p:sp>
        <p:nvSpPr>
          <p:cNvPr id="13" name="TextBox 12"/>
          <p:cNvSpPr txBox="1"/>
          <p:nvPr/>
        </p:nvSpPr>
        <p:spPr>
          <a:xfrm>
            <a:off x="4619006" y="1234325"/>
            <a:ext cx="385042" cy="523220"/>
          </a:xfrm>
          <a:prstGeom prst="rect">
            <a:avLst/>
          </a:prstGeom>
          <a:solidFill>
            <a:schemeClr val="bg1"/>
          </a:solidFill>
        </p:spPr>
        <p:txBody>
          <a:bodyPr wrap="none" rtlCol="0">
            <a:spAutoFit/>
          </a:bodyPr>
          <a:lstStyle/>
          <a:p>
            <a:r>
              <a:rPr lang="en-GB" sz="2800" dirty="0" smtClean="0"/>
              <a:t>b</a:t>
            </a:r>
            <a:endParaRPr lang="en-GB" sz="2800" dirty="0"/>
          </a:p>
        </p:txBody>
      </p:sp>
      <p:sp>
        <p:nvSpPr>
          <p:cNvPr id="14" name="TextBox 13">
            <a:hlinkClick r:id="rId5" action="ppaction://hlinksldjump"/>
          </p:cNvPr>
          <p:cNvSpPr txBox="1"/>
          <p:nvPr/>
        </p:nvSpPr>
        <p:spPr>
          <a:xfrm>
            <a:off x="8420749" y="6023029"/>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190397677"/>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a:t>
            </a:r>
            <a:endParaRPr lang="en-US" dirty="0"/>
          </a:p>
        </p:txBody>
      </p:sp>
      <p:sp>
        <p:nvSpPr>
          <p:cNvPr id="34" name="Rectangle 33"/>
          <p:cNvSpPr/>
          <p:nvPr/>
        </p:nvSpPr>
        <p:spPr>
          <a:xfrm>
            <a:off x="179513" y="1124744"/>
            <a:ext cx="8712967" cy="2682273"/>
          </a:xfrm>
          <a:prstGeom prst="rect">
            <a:avLst/>
          </a:prstGeom>
        </p:spPr>
        <p:txBody>
          <a:bodyPr wrap="square">
            <a:spAutoFit/>
          </a:bodyPr>
          <a:lstStyle/>
          <a:p>
            <a:pPr>
              <a:buClr>
                <a:srgbClr val="0070C0"/>
              </a:buClr>
              <a:buSzPct val="80000"/>
            </a:pPr>
            <a:r>
              <a:rPr lang="en-US" sz="1880" b="1" dirty="0">
                <a:solidFill>
                  <a:srgbClr val="C00000"/>
                </a:solidFill>
              </a:rPr>
              <a:t>An example of natural selection</a:t>
            </a:r>
          </a:p>
          <a:p>
            <a:pPr marL="355600" indent="-355600">
              <a:buClr>
                <a:srgbClr val="0070C0"/>
              </a:buClr>
              <a:buSzPct val="80000"/>
              <a:buFont typeface="Wingdings 3" panose="05040102010807070707" pitchFamily="18" charset="2"/>
              <a:buChar char=""/>
            </a:pPr>
            <a:r>
              <a:rPr lang="en-US" sz="1880" dirty="0"/>
              <a:t>Up until the beginning of the Industrial Revolution, the pale moths had the advantage, as they were better camouflaged on the lichen-covered tree trunks.</a:t>
            </a:r>
          </a:p>
          <a:p>
            <a:pPr marL="355600" indent="-355600">
              <a:buClr>
                <a:srgbClr val="0070C0"/>
              </a:buClr>
              <a:buSzPct val="80000"/>
              <a:buFont typeface="Wingdings 3" panose="05040102010807070707" pitchFamily="18" charset="2"/>
              <a:buChar char=""/>
            </a:pPr>
            <a:r>
              <a:rPr lang="en-US" sz="1880" dirty="0"/>
              <a:t>But in the middle of the 19th century, some areas became polluted by smoke. Because the prevailing winds in Britain blow from the west, the worst affected areas were to the east of industrial cities like </a:t>
            </a:r>
            <a:r>
              <a:rPr lang="en-US" sz="1880" dirty="0" smtClean="0"/>
              <a:t>Manchester and Birmingham</a:t>
            </a:r>
            <a:r>
              <a:rPr lang="en-US" sz="1880" dirty="0"/>
              <a:t>. The polluted </a:t>
            </a:r>
            <a:r>
              <a:rPr lang="en-US" sz="1880" dirty="0" smtClean="0"/>
              <a:t>air </a:t>
            </a:r>
            <a:r>
              <a:rPr lang="en-US" sz="1880" dirty="0"/>
              <a:t>prevented </a:t>
            </a:r>
            <a:r>
              <a:rPr lang="en-US" sz="1880" dirty="0" smtClean="0"/>
              <a:t>lichen </a:t>
            </a:r>
            <a:r>
              <a:rPr lang="en-US" sz="1880" dirty="0"/>
              <a:t>from growing. Dark </a:t>
            </a:r>
            <a:r>
              <a:rPr lang="en-US" sz="1880" dirty="0" smtClean="0"/>
              <a:t>moths </a:t>
            </a:r>
            <a:r>
              <a:rPr lang="en-US" sz="1880" dirty="0"/>
              <a:t>were </a:t>
            </a:r>
            <a:r>
              <a:rPr lang="en-US" sz="1880" dirty="0" smtClean="0"/>
              <a:t>better camouflage </a:t>
            </a:r>
            <a:r>
              <a:rPr lang="en-US" sz="1880" dirty="0"/>
              <a:t>than pale </a:t>
            </a:r>
            <a:r>
              <a:rPr lang="en-US" sz="1880" dirty="0" smtClean="0"/>
              <a:t>moths </a:t>
            </a:r>
            <a:r>
              <a:rPr lang="en-US" sz="1880" dirty="0"/>
              <a:t>on </a:t>
            </a:r>
            <a:r>
              <a:rPr lang="en-US" sz="1880" dirty="0" smtClean="0"/>
              <a:t>trees </a:t>
            </a:r>
            <a:r>
              <a:rPr lang="en-US" sz="1880" dirty="0"/>
              <a:t>with </a:t>
            </a:r>
            <a:r>
              <a:rPr lang="en-US" sz="1880" dirty="0" smtClean="0"/>
              <a:t>no </a:t>
            </a:r>
            <a:r>
              <a:rPr lang="en-US" sz="1880" dirty="0"/>
              <a:t>lichens on them</a:t>
            </a:r>
            <a:r>
              <a:rPr lang="en-US" sz="1880" dirty="0" smtClean="0"/>
              <a:t>.</a:t>
            </a:r>
            <a:endParaRPr lang="en-US" sz="188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256</a:t>
            </a:r>
            <a:endParaRPr lang="en-GB" sz="960" b="1" dirty="0">
              <a:latin typeface="Arial" panose="020B0604020202020204" pitchFamily="34" charset="0"/>
              <a:cs typeface="Arial" panose="020B0604020202020204" pitchFamily="34" charset="0"/>
            </a:endParaRPr>
          </a:p>
        </p:txBody>
      </p:sp>
      <p:pic>
        <p:nvPicPr>
          <p:cNvPr id="2050" name="Picture 2" descr="Image result for black and speckled moth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615616" y="3807016"/>
            <a:ext cx="2276864" cy="286234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2" y="3755935"/>
            <a:ext cx="6048672" cy="2985433"/>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1880" dirty="0"/>
              <a:t>Proof that the dark moths do have an advantage in </a:t>
            </a:r>
            <a:br>
              <a:rPr lang="en-US" sz="1880" dirty="0"/>
            </a:br>
            <a:r>
              <a:rPr lang="en-US" sz="1880" dirty="0"/>
              <a:t>polluted areas has been supplied by several </a:t>
            </a:r>
            <a:br>
              <a:rPr lang="en-US" sz="1880" dirty="0"/>
            </a:br>
            <a:r>
              <a:rPr lang="en-US" sz="1880" dirty="0"/>
              <a:t>investigations. Figure </a:t>
            </a:r>
            <a:r>
              <a:rPr lang="en-US" sz="1880" b="1" dirty="0"/>
              <a:t>19.16</a:t>
            </a:r>
            <a:r>
              <a:rPr lang="en-US" sz="1880" dirty="0"/>
              <a:t> summarises one of their.</a:t>
            </a:r>
          </a:p>
          <a:p>
            <a:pPr marL="355600" indent="-355600">
              <a:buClr>
                <a:srgbClr val="0070C0"/>
              </a:buClr>
              <a:buSzPct val="80000"/>
              <a:buFont typeface="Wingdings 3" panose="05040102010807070707" pitchFamily="18" charset="2"/>
              <a:buChar char=""/>
            </a:pPr>
            <a:r>
              <a:rPr lang="en-US" sz="1880" dirty="0"/>
              <a:t>The factor which confers an advantage on the dark moths, and a disadvantage on the pale moths in polluted areas, is predation by birds. This is called a selection pressure, because it ‘selects’ the dark moths for survival. In unpolluted areas, the pale moths are more likely to survive.</a:t>
            </a:r>
          </a:p>
        </p:txBody>
      </p:sp>
      <p:sp>
        <p:nvSpPr>
          <p:cNvPr id="8" name="TextBox 7">
            <a:hlinkClick r:id="rId4" action="ppaction://hlinksldjump"/>
          </p:cNvPr>
          <p:cNvSpPr txBox="1"/>
          <p:nvPr/>
        </p:nvSpPr>
        <p:spPr>
          <a:xfrm>
            <a:off x="8420749" y="1124744"/>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704235815"/>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256</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2051720" y="1124744"/>
            <a:ext cx="5400600" cy="3744416"/>
          </a:xfrm>
          <a:prstGeom prst="rect">
            <a:avLst/>
          </a:prstGeom>
        </p:spPr>
      </p:pic>
      <p:pic>
        <p:nvPicPr>
          <p:cNvPr id="3" name="Picture 2"/>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a:stretch/>
        </p:blipFill>
        <p:spPr>
          <a:xfrm>
            <a:off x="2051720" y="4817452"/>
            <a:ext cx="5400600" cy="1765871"/>
          </a:xfrm>
          <a:prstGeom prst="rect">
            <a:avLst/>
          </a:prstGeom>
        </p:spPr>
      </p:pic>
      <p:sp>
        <p:nvSpPr>
          <p:cNvPr id="5" name="Rectangle 4"/>
          <p:cNvSpPr/>
          <p:nvPr/>
        </p:nvSpPr>
        <p:spPr>
          <a:xfrm>
            <a:off x="153357" y="1628800"/>
            <a:ext cx="3050491" cy="1077218"/>
          </a:xfrm>
          <a:custGeom>
            <a:avLst/>
            <a:gdLst>
              <a:gd name="connsiteX0" fmla="*/ 0 w 3050491"/>
              <a:gd name="connsiteY0" fmla="*/ 0 h 1323439"/>
              <a:gd name="connsiteX1" fmla="*/ 3050491 w 3050491"/>
              <a:gd name="connsiteY1" fmla="*/ 0 h 1323439"/>
              <a:gd name="connsiteX2" fmla="*/ 3050491 w 3050491"/>
              <a:gd name="connsiteY2" fmla="*/ 1323439 h 1323439"/>
              <a:gd name="connsiteX3" fmla="*/ 0 w 3050491"/>
              <a:gd name="connsiteY3" fmla="*/ 1323439 h 1323439"/>
              <a:gd name="connsiteX4" fmla="*/ 0 w 3050491"/>
              <a:gd name="connsiteY4" fmla="*/ 0 h 1323439"/>
              <a:gd name="connsiteX0" fmla="*/ 0 w 3050491"/>
              <a:gd name="connsiteY0" fmla="*/ 0 h 1323439"/>
              <a:gd name="connsiteX1" fmla="*/ 2929721 w 3050491"/>
              <a:gd name="connsiteY1" fmla="*/ 0 h 1323439"/>
              <a:gd name="connsiteX2" fmla="*/ 3050491 w 3050491"/>
              <a:gd name="connsiteY2" fmla="*/ 1323439 h 1323439"/>
              <a:gd name="connsiteX3" fmla="*/ 0 w 3050491"/>
              <a:gd name="connsiteY3" fmla="*/ 1323439 h 1323439"/>
              <a:gd name="connsiteX4" fmla="*/ 0 w 3050491"/>
              <a:gd name="connsiteY4" fmla="*/ 0 h 1323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0491" h="1323439">
                <a:moveTo>
                  <a:pt x="0" y="0"/>
                </a:moveTo>
                <a:lnTo>
                  <a:pt x="2929721" y="0"/>
                </a:lnTo>
                <a:lnTo>
                  <a:pt x="3050491" y="1323439"/>
                </a:lnTo>
                <a:lnTo>
                  <a:pt x="0" y="1323439"/>
                </a:lnTo>
                <a:lnTo>
                  <a:pt x="0" y="0"/>
                </a:lnTo>
                <a:close/>
              </a:path>
            </a:pathLst>
          </a:custGeom>
          <a:solidFill>
            <a:schemeClr val="bg1"/>
          </a:solidFill>
        </p:spPr>
        <p:txBody>
          <a:bodyPr wrap="square">
            <a:spAutoFit/>
          </a:bodyPr>
          <a:lstStyle/>
          <a:p>
            <a:pPr indent="361950">
              <a:buFont typeface="+mj-lt"/>
              <a:buAutoNum type="arabicPeriod"/>
            </a:pPr>
            <a:r>
              <a:rPr lang="en-US" sz="1600" dirty="0"/>
              <a:t>Equal numbers of dark and pale peppered moths were collected and marked with a spot of paint on the underside.</a:t>
            </a:r>
            <a:endParaRPr lang="en-GB" sz="1600" dirty="0"/>
          </a:p>
        </p:txBody>
      </p:sp>
      <p:sp>
        <p:nvSpPr>
          <p:cNvPr id="6" name="Rectangle 5"/>
          <p:cNvSpPr/>
          <p:nvPr/>
        </p:nvSpPr>
        <p:spPr>
          <a:xfrm>
            <a:off x="179512" y="5085184"/>
            <a:ext cx="1872208" cy="1600438"/>
          </a:xfrm>
          <a:prstGeom prst="rect">
            <a:avLst/>
          </a:prstGeom>
          <a:solidFill>
            <a:schemeClr val="bg1"/>
          </a:solidFill>
        </p:spPr>
        <p:txBody>
          <a:bodyPr wrap="square">
            <a:spAutoFit/>
          </a:bodyPr>
          <a:lstStyle/>
          <a:p>
            <a:pPr indent="276225">
              <a:buFont typeface="+mj-lt"/>
              <a:buAutoNum type="arabicPeriod" startAt="4"/>
            </a:pPr>
            <a:r>
              <a:rPr lang="en-US" sz="1400" dirty="0"/>
              <a:t>Most of the recaptured marked moths in the polluted wood were dark, suggesting that the pale ones had been </a:t>
            </a:r>
            <a:r>
              <a:rPr lang="en-US" sz="1400" dirty="0" smtClean="0"/>
              <a:t>eaten by </a:t>
            </a:r>
            <a:r>
              <a:rPr lang="en-US" sz="1400" dirty="0"/>
              <a:t>birds.</a:t>
            </a:r>
            <a:endParaRPr lang="en-GB" sz="1400" dirty="0"/>
          </a:p>
        </p:txBody>
      </p:sp>
      <p:sp>
        <p:nvSpPr>
          <p:cNvPr id="7" name="Rectangle 6"/>
          <p:cNvSpPr/>
          <p:nvPr/>
        </p:nvSpPr>
        <p:spPr>
          <a:xfrm>
            <a:off x="6372200" y="4800162"/>
            <a:ext cx="2520281" cy="523220"/>
          </a:xfrm>
          <a:prstGeom prst="rect">
            <a:avLst/>
          </a:prstGeom>
        </p:spPr>
        <p:txBody>
          <a:bodyPr wrap="square">
            <a:spAutoFit/>
          </a:bodyPr>
          <a:lstStyle/>
          <a:p>
            <a:r>
              <a:rPr lang="en-US" sz="1400" dirty="0"/>
              <a:t>In the unpolluted wood, more pale moths had survived,</a:t>
            </a:r>
            <a:endParaRPr lang="en-GB" sz="1400" dirty="0"/>
          </a:p>
        </p:txBody>
      </p:sp>
      <p:sp>
        <p:nvSpPr>
          <p:cNvPr id="11" name="Rectangle 10"/>
          <p:cNvSpPr/>
          <p:nvPr/>
        </p:nvSpPr>
        <p:spPr>
          <a:xfrm>
            <a:off x="3959932" y="3068960"/>
            <a:ext cx="1692188" cy="2292935"/>
          </a:xfrm>
          <a:prstGeom prst="rect">
            <a:avLst/>
          </a:prstGeom>
          <a:solidFill>
            <a:schemeClr val="bg1"/>
          </a:solidFill>
        </p:spPr>
        <p:txBody>
          <a:bodyPr wrap="square">
            <a:spAutoFit/>
          </a:bodyPr>
          <a:lstStyle/>
          <a:p>
            <a:pPr indent="276225">
              <a:buFont typeface="+mj-lt"/>
              <a:buAutoNum type="arabicPeriod" startAt="2"/>
            </a:pPr>
            <a:r>
              <a:rPr lang="en-US" sz="1300" dirty="0" smtClean="0"/>
              <a:t>Equal </a:t>
            </a:r>
            <a:r>
              <a:rPr lang="en-US" sz="1300" dirty="0"/>
              <a:t>numbers of each type of moth were released into a polluted wood and an unpolluted wood</a:t>
            </a:r>
            <a:r>
              <a:rPr lang="en-US" sz="1300" dirty="0" smtClean="0"/>
              <a:t>.</a:t>
            </a:r>
          </a:p>
          <a:p>
            <a:pPr indent="276225">
              <a:buFont typeface="+mj-lt"/>
              <a:buAutoNum type="arabicPeriod" startAt="2"/>
            </a:pPr>
            <a:endParaRPr lang="en-US" sz="1300" dirty="0" smtClean="0"/>
          </a:p>
          <a:p>
            <a:pPr indent="276225">
              <a:buFont typeface="+mj-lt"/>
              <a:buAutoNum type="arabicPeriod" startAt="2"/>
            </a:pPr>
            <a:endParaRPr lang="en-US" sz="1300" dirty="0"/>
          </a:p>
          <a:p>
            <a:pPr indent="276225">
              <a:buFont typeface="+mj-lt"/>
              <a:buAutoNum type="arabicPeriod" startAt="2"/>
            </a:pPr>
            <a:r>
              <a:rPr lang="en-US" sz="1300" dirty="0"/>
              <a:t>After a few days, flying moths </a:t>
            </a:r>
            <a:r>
              <a:rPr lang="en-US" sz="1300" dirty="0" smtClean="0"/>
              <a:t>were recaptured </a:t>
            </a:r>
            <a:r>
              <a:rPr lang="en-US" sz="1300" dirty="0"/>
              <a:t>using a light trap.</a:t>
            </a:r>
            <a:endParaRPr lang="en-GB" sz="1300" dirty="0"/>
          </a:p>
        </p:txBody>
      </p:sp>
      <p:sp>
        <p:nvSpPr>
          <p:cNvPr id="12" name="TextBox 11">
            <a:hlinkClick r:id="rId5" action="ppaction://hlinksldjump"/>
          </p:cNvPr>
          <p:cNvSpPr txBox="1"/>
          <p:nvPr/>
        </p:nvSpPr>
        <p:spPr>
          <a:xfrm>
            <a:off x="8420749" y="1124744"/>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406962152"/>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a:t>
            </a:r>
            <a:endParaRPr lang="en-US" dirty="0"/>
          </a:p>
        </p:txBody>
      </p:sp>
      <p:sp>
        <p:nvSpPr>
          <p:cNvPr id="34" name="Rectangle 33"/>
          <p:cNvSpPr/>
          <p:nvPr/>
        </p:nvSpPr>
        <p:spPr>
          <a:xfrm>
            <a:off x="179513" y="1124744"/>
            <a:ext cx="8712967" cy="3416320"/>
          </a:xfrm>
          <a:prstGeom prst="rect">
            <a:avLst/>
          </a:prstGeom>
        </p:spPr>
        <p:txBody>
          <a:bodyPr wrap="square">
            <a:spAutoFit/>
          </a:bodyPr>
          <a:lstStyle/>
          <a:p>
            <a:pPr>
              <a:buClr>
                <a:srgbClr val="0070C0"/>
              </a:buClr>
              <a:buSzPct val="80000"/>
            </a:pPr>
            <a:r>
              <a:rPr lang="en-US" b="1" dirty="0" smtClean="0">
                <a:solidFill>
                  <a:srgbClr val="C00000"/>
                </a:solidFill>
              </a:rPr>
              <a:t>Antibiotic </a:t>
            </a:r>
            <a:r>
              <a:rPr lang="en-US" b="1" dirty="0">
                <a:solidFill>
                  <a:srgbClr val="C00000"/>
                </a:solidFill>
              </a:rPr>
              <a:t>resistance in bacteria</a:t>
            </a:r>
          </a:p>
          <a:p>
            <a:pPr marL="355600" indent="-355600">
              <a:buClr>
                <a:srgbClr val="0070C0"/>
              </a:buClr>
              <a:buSzPct val="80000"/>
              <a:buFont typeface="Wingdings 3" panose="05040102010807070707" pitchFamily="18" charset="2"/>
              <a:buChar char=""/>
            </a:pPr>
            <a:r>
              <a:rPr lang="en-US" dirty="0"/>
              <a:t>Another example of evolution by natural selection can be seen in the way that bacteria may become resistant to antibiotics, such as penicillin. Penicillin works by stopping bacteria from forming cell walls. When a person infected with bacteria is treated with penicillin, the bacteria are unable to grow new cell walls, and they burst open.</a:t>
            </a:r>
          </a:p>
          <a:p>
            <a:pPr marL="355600" indent="-355600">
              <a:buClr>
                <a:srgbClr val="0070C0"/>
              </a:buClr>
              <a:buSzPct val="80000"/>
              <a:buFont typeface="Wingdings 3" panose="05040102010807070707" pitchFamily="18" charset="2"/>
              <a:buChar char=""/>
            </a:pPr>
            <a:r>
              <a:rPr lang="en-US" dirty="0"/>
              <a:t>However, the population of bacteria in the persons body may be several million. The chances of any one of them mutating to a form which is not affected by penicillin is quite low, but because there are so many bacteria, it could well happen. If it does, the mutant bacterium will have a </a:t>
            </a:r>
            <a:r>
              <a:rPr lang="en-US" dirty="0" smtClean="0"/>
              <a:t>great advantage</a:t>
            </a:r>
            <a:r>
              <a:rPr lang="en-US" dirty="0"/>
              <a:t>. It will be able to go on reproducing while all the others cannot. Soon, its descendants may form a huge population of penicillin-resistant bacteria (Figure </a:t>
            </a:r>
            <a:r>
              <a:rPr lang="en-US" b="1" dirty="0"/>
              <a:t>19.17</a:t>
            </a:r>
            <a:r>
              <a:rPr lang="en-US" dirty="0" smtClean="0"/>
              <a:t>).</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257</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r="80992"/>
          <a:stretch/>
        </p:blipFill>
        <p:spPr>
          <a:xfrm>
            <a:off x="179513" y="4509121"/>
            <a:ext cx="1656183" cy="1584176"/>
          </a:xfrm>
          <a:prstGeom prst="rect">
            <a:avLst/>
          </a:prstGeom>
        </p:spPr>
      </p:pic>
      <p:sp>
        <p:nvSpPr>
          <p:cNvPr id="5" name="Rectangle 4"/>
          <p:cNvSpPr/>
          <p:nvPr/>
        </p:nvSpPr>
        <p:spPr>
          <a:xfrm>
            <a:off x="179513" y="5949280"/>
            <a:ext cx="3312367" cy="738664"/>
          </a:xfrm>
          <a:prstGeom prst="rect">
            <a:avLst/>
          </a:prstGeom>
        </p:spPr>
        <p:txBody>
          <a:bodyPr wrap="square">
            <a:spAutoFit/>
          </a:bodyPr>
          <a:lstStyle/>
          <a:p>
            <a:r>
              <a:rPr lang="en-US" sz="1400" dirty="0"/>
              <a:t>In a population of bacteria, not every one is alike. By chance, one may have a gene that makes it </a:t>
            </a:r>
            <a:r>
              <a:rPr lang="en-US" sz="1400" dirty="0" smtClean="0"/>
              <a:t>antibiotic resistant.</a:t>
            </a:r>
            <a:endParaRPr lang="en-GB" sz="1400" dirty="0"/>
          </a:p>
        </p:txBody>
      </p:sp>
      <p:sp>
        <p:nvSpPr>
          <p:cNvPr id="7" name="Rectangle 6"/>
          <p:cNvSpPr/>
          <p:nvPr/>
        </p:nvSpPr>
        <p:spPr>
          <a:xfrm>
            <a:off x="3635896" y="5949280"/>
            <a:ext cx="2448272" cy="738664"/>
          </a:xfrm>
          <a:prstGeom prst="rect">
            <a:avLst/>
          </a:prstGeom>
        </p:spPr>
        <p:txBody>
          <a:bodyPr wrap="square">
            <a:spAutoFit/>
          </a:bodyPr>
          <a:lstStyle/>
          <a:p>
            <a:r>
              <a:rPr lang="en-US" sz="1400" dirty="0"/>
              <a:t>Antibiotic is added, which kills the bacteria that are not resistant</a:t>
            </a:r>
            <a:endParaRPr lang="en-GB" sz="1400" dirty="0"/>
          </a:p>
        </p:txBody>
      </p:sp>
      <p:sp>
        <p:nvSpPr>
          <p:cNvPr id="8" name="Rectangle 7"/>
          <p:cNvSpPr/>
          <p:nvPr/>
        </p:nvSpPr>
        <p:spPr>
          <a:xfrm>
            <a:off x="6228184" y="5963499"/>
            <a:ext cx="2664296" cy="738664"/>
          </a:xfrm>
          <a:prstGeom prst="rect">
            <a:avLst/>
          </a:prstGeom>
        </p:spPr>
        <p:txBody>
          <a:bodyPr wrap="square">
            <a:spAutoFit/>
          </a:bodyPr>
          <a:lstStyle/>
          <a:p>
            <a:r>
              <a:rPr lang="en-US" sz="1400" dirty="0"/>
              <a:t>The resistant one multiplies and forms a population of resistant bacteria just like itself.</a:t>
            </a:r>
            <a:endParaRPr lang="en-GB" sz="1400" dirty="0"/>
          </a:p>
        </p:txBody>
      </p:sp>
      <p:sp>
        <p:nvSpPr>
          <p:cNvPr id="12" name="Rectangle 11"/>
          <p:cNvSpPr/>
          <p:nvPr/>
        </p:nvSpPr>
        <p:spPr>
          <a:xfrm>
            <a:off x="1691680" y="4541064"/>
            <a:ext cx="1440159" cy="430887"/>
          </a:xfrm>
          <a:prstGeom prst="rect">
            <a:avLst/>
          </a:prstGeom>
          <a:solidFill>
            <a:schemeClr val="bg1"/>
          </a:solidFill>
        </p:spPr>
        <p:txBody>
          <a:bodyPr wrap="square">
            <a:spAutoFit/>
          </a:bodyPr>
          <a:lstStyle/>
          <a:p>
            <a:r>
              <a:rPr lang="en-US" sz="1100" dirty="0" smtClean="0"/>
              <a:t>Bacterium resistant to antibiotic</a:t>
            </a:r>
            <a:endParaRPr lang="en-GB" sz="1100" dirty="0"/>
          </a:p>
        </p:txBody>
      </p:sp>
      <p:sp>
        <p:nvSpPr>
          <p:cNvPr id="13" name="Rectangle 12"/>
          <p:cNvSpPr/>
          <p:nvPr/>
        </p:nvSpPr>
        <p:spPr>
          <a:xfrm>
            <a:off x="1703184" y="5509348"/>
            <a:ext cx="1476162" cy="430887"/>
          </a:xfrm>
          <a:prstGeom prst="rect">
            <a:avLst/>
          </a:prstGeom>
          <a:solidFill>
            <a:schemeClr val="bg1"/>
          </a:solidFill>
        </p:spPr>
        <p:txBody>
          <a:bodyPr wrap="square">
            <a:spAutoFit/>
          </a:bodyPr>
          <a:lstStyle/>
          <a:p>
            <a:r>
              <a:rPr lang="en-US" sz="1100" dirty="0" smtClean="0"/>
              <a:t>Bacterium not resistant to antibiotic</a:t>
            </a:r>
            <a:endParaRPr lang="en-GB" sz="1100" dirty="0"/>
          </a:p>
        </p:txBody>
      </p:sp>
      <p:pic>
        <p:nvPicPr>
          <p:cNvPr id="15" name="Picture 14"/>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71805"/>
          <a:stretch/>
        </p:blipFill>
        <p:spPr>
          <a:xfrm>
            <a:off x="6372200" y="4437112"/>
            <a:ext cx="2456656" cy="1584176"/>
          </a:xfrm>
          <a:prstGeom prst="rect">
            <a:avLst/>
          </a:prstGeom>
        </p:spPr>
      </p:pic>
      <p:sp>
        <p:nvSpPr>
          <p:cNvPr id="14" name="Rectangle 13"/>
          <p:cNvSpPr/>
          <p:nvPr/>
        </p:nvSpPr>
        <p:spPr>
          <a:xfrm>
            <a:off x="5076056" y="4541063"/>
            <a:ext cx="1440159" cy="430887"/>
          </a:xfrm>
          <a:prstGeom prst="rect">
            <a:avLst/>
          </a:prstGeom>
          <a:solidFill>
            <a:schemeClr val="bg1"/>
          </a:solidFill>
        </p:spPr>
        <p:txBody>
          <a:bodyPr wrap="square">
            <a:spAutoFit/>
          </a:bodyPr>
          <a:lstStyle/>
          <a:p>
            <a:r>
              <a:rPr lang="en-US" sz="1100" dirty="0" smtClean="0"/>
              <a:t>Bacterium resistant to antibiotic</a:t>
            </a:r>
            <a:endParaRPr lang="en-GB" sz="1100" dirty="0"/>
          </a:p>
        </p:txBody>
      </p:sp>
      <p:sp>
        <p:nvSpPr>
          <p:cNvPr id="16" name="Rectangle 15"/>
          <p:cNvSpPr/>
          <p:nvPr/>
        </p:nvSpPr>
        <p:spPr>
          <a:xfrm>
            <a:off x="7668345" y="4341004"/>
            <a:ext cx="1224136" cy="600164"/>
          </a:xfrm>
          <a:prstGeom prst="rect">
            <a:avLst/>
          </a:prstGeom>
          <a:solidFill>
            <a:schemeClr val="bg1"/>
          </a:solidFill>
        </p:spPr>
        <p:txBody>
          <a:bodyPr wrap="square">
            <a:spAutoFit/>
          </a:bodyPr>
          <a:lstStyle/>
          <a:p>
            <a:r>
              <a:rPr lang="en-US" sz="1100" dirty="0" smtClean="0"/>
              <a:t>Bacterium resistant to antibiotic</a:t>
            </a:r>
            <a:endParaRPr lang="en-GB" sz="1100" dirty="0"/>
          </a:p>
        </p:txBody>
      </p:sp>
      <p:pic>
        <p:nvPicPr>
          <p:cNvPr id="18" name="Picture 17"/>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40400" t="9090" r="44724" b="13637"/>
          <a:stretch/>
        </p:blipFill>
        <p:spPr>
          <a:xfrm>
            <a:off x="3563888" y="4509120"/>
            <a:ext cx="1464662" cy="1383292"/>
          </a:xfrm>
          <a:prstGeom prst="rect">
            <a:avLst/>
          </a:prstGeom>
        </p:spPr>
      </p:pic>
      <p:sp>
        <p:nvSpPr>
          <p:cNvPr id="19" name="TextBox 18">
            <a:hlinkClick r:id="rId4" action="ppaction://hlinksldjump"/>
          </p:cNvPr>
          <p:cNvSpPr txBox="1"/>
          <p:nvPr/>
        </p:nvSpPr>
        <p:spPr>
          <a:xfrm>
            <a:off x="8420749" y="1052736"/>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607560704"/>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a:t>
            </a:r>
            <a:endParaRPr lang="en-US" dirty="0"/>
          </a:p>
        </p:txBody>
      </p:sp>
      <p:sp>
        <p:nvSpPr>
          <p:cNvPr id="34" name="Rectangle 33"/>
          <p:cNvSpPr/>
          <p:nvPr/>
        </p:nvSpPr>
        <p:spPr>
          <a:xfrm>
            <a:off x="179513" y="1124744"/>
            <a:ext cx="8712967" cy="2985433"/>
          </a:xfrm>
          <a:prstGeom prst="rect">
            <a:avLst/>
          </a:prstGeom>
        </p:spPr>
        <p:txBody>
          <a:bodyPr wrap="square">
            <a:spAutoFit/>
          </a:bodyPr>
          <a:lstStyle/>
          <a:p>
            <a:pPr>
              <a:buClr>
                <a:srgbClr val="0070C0"/>
              </a:buClr>
              <a:buSzPct val="80000"/>
            </a:pPr>
            <a:r>
              <a:rPr lang="en-US" sz="1860" b="1" dirty="0" smtClean="0">
                <a:solidFill>
                  <a:srgbClr val="C00000"/>
                </a:solidFill>
              </a:rPr>
              <a:t>Antibiotic </a:t>
            </a:r>
            <a:r>
              <a:rPr lang="en-US" sz="1860" b="1" dirty="0">
                <a:solidFill>
                  <a:srgbClr val="C00000"/>
                </a:solidFill>
              </a:rPr>
              <a:t>resistance in bacteria</a:t>
            </a:r>
          </a:p>
          <a:p>
            <a:pPr marL="355600" indent="-355600">
              <a:buClr>
                <a:srgbClr val="0070C0"/>
              </a:buClr>
              <a:buSzPct val="80000"/>
              <a:buFont typeface="Wingdings 3" panose="05040102010807070707" pitchFamily="18" charset="2"/>
              <a:buChar char=""/>
            </a:pPr>
            <a:r>
              <a:rPr lang="en-US" sz="1860" dirty="0" smtClean="0"/>
              <a:t>This </a:t>
            </a:r>
            <a:r>
              <a:rPr lang="en-US" sz="1860" dirty="0"/>
              <a:t>does, in fact, happen quite frequently. This is one reason why there are so many different antibiotics available - if some bacteria become resistant to one, they may be treated with another.</a:t>
            </a:r>
          </a:p>
          <a:p>
            <a:pPr marL="355600" indent="-355600">
              <a:buClr>
                <a:srgbClr val="0070C0"/>
              </a:buClr>
              <a:buSzPct val="80000"/>
              <a:buFont typeface="Wingdings 3" panose="05040102010807070707" pitchFamily="18" charset="2"/>
              <a:buChar char=""/>
            </a:pPr>
            <a:r>
              <a:rPr lang="en-US" sz="1860" dirty="0"/>
              <a:t>The more we use an antibiotic, the more we are exerting a selection pressure which </a:t>
            </a:r>
            <a:r>
              <a:rPr lang="en-US" sz="1860" dirty="0" err="1"/>
              <a:t>favours</a:t>
            </a:r>
            <a:r>
              <a:rPr lang="en-US" sz="1860" dirty="0"/>
              <a:t> the resistant forms. If antibiotics are used too often, we may end up with resistant strains of bacteria that are very difficult to control. A form of the bacterium </a:t>
            </a:r>
            <a:r>
              <a:rPr lang="en-US" sz="1860" dirty="0" err="1"/>
              <a:t>Staphyloccus</a:t>
            </a:r>
            <a:r>
              <a:rPr lang="en-US" sz="1860" dirty="0"/>
              <a:t> aureus has become resistant to several different antibiotics, and is known as MRSA. This can cause infections that are very difficult to treat.</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257</a:t>
            </a:r>
            <a:endParaRPr lang="en-GB" sz="960"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r="80992"/>
          <a:stretch/>
        </p:blipFill>
        <p:spPr>
          <a:xfrm>
            <a:off x="179513" y="4029165"/>
            <a:ext cx="1656183" cy="1584176"/>
          </a:xfrm>
          <a:prstGeom prst="rect">
            <a:avLst/>
          </a:prstGeom>
        </p:spPr>
      </p:pic>
      <p:sp>
        <p:nvSpPr>
          <p:cNvPr id="6" name="Rectangle 5"/>
          <p:cNvSpPr/>
          <p:nvPr/>
        </p:nvSpPr>
        <p:spPr>
          <a:xfrm>
            <a:off x="179513" y="5469324"/>
            <a:ext cx="3312367" cy="738664"/>
          </a:xfrm>
          <a:prstGeom prst="rect">
            <a:avLst/>
          </a:prstGeom>
        </p:spPr>
        <p:txBody>
          <a:bodyPr wrap="square">
            <a:spAutoFit/>
          </a:bodyPr>
          <a:lstStyle/>
          <a:p>
            <a:r>
              <a:rPr lang="en-US" sz="1400" dirty="0"/>
              <a:t>In a population of bacteria, not every one is alike. By chance, one may have a gene that makes it </a:t>
            </a:r>
            <a:r>
              <a:rPr lang="en-US" sz="1400" dirty="0" smtClean="0"/>
              <a:t>antibiotic resistant.</a:t>
            </a:r>
            <a:endParaRPr lang="en-GB" sz="1400" dirty="0"/>
          </a:p>
        </p:txBody>
      </p:sp>
      <p:sp>
        <p:nvSpPr>
          <p:cNvPr id="7" name="Rectangle 6"/>
          <p:cNvSpPr/>
          <p:nvPr/>
        </p:nvSpPr>
        <p:spPr>
          <a:xfrm>
            <a:off x="3635896" y="5469324"/>
            <a:ext cx="2448272" cy="738664"/>
          </a:xfrm>
          <a:prstGeom prst="rect">
            <a:avLst/>
          </a:prstGeom>
        </p:spPr>
        <p:txBody>
          <a:bodyPr wrap="square">
            <a:spAutoFit/>
          </a:bodyPr>
          <a:lstStyle/>
          <a:p>
            <a:r>
              <a:rPr lang="en-US" sz="1400" dirty="0"/>
              <a:t>Antibiotic is added, which kills the bacteria that are not resistant</a:t>
            </a:r>
            <a:endParaRPr lang="en-GB" sz="1400" dirty="0"/>
          </a:p>
        </p:txBody>
      </p:sp>
      <p:sp>
        <p:nvSpPr>
          <p:cNvPr id="8" name="Rectangle 7"/>
          <p:cNvSpPr/>
          <p:nvPr/>
        </p:nvSpPr>
        <p:spPr>
          <a:xfrm>
            <a:off x="6228184" y="5483543"/>
            <a:ext cx="2664296" cy="738664"/>
          </a:xfrm>
          <a:prstGeom prst="rect">
            <a:avLst/>
          </a:prstGeom>
        </p:spPr>
        <p:txBody>
          <a:bodyPr wrap="square">
            <a:spAutoFit/>
          </a:bodyPr>
          <a:lstStyle/>
          <a:p>
            <a:r>
              <a:rPr lang="en-US" sz="1400" dirty="0"/>
              <a:t>The resistant one multiplies and forms a population of resistant bacteria just like itself.</a:t>
            </a:r>
            <a:endParaRPr lang="en-GB" sz="1400" dirty="0"/>
          </a:p>
        </p:txBody>
      </p:sp>
      <p:sp>
        <p:nvSpPr>
          <p:cNvPr id="9" name="Rectangle 8"/>
          <p:cNvSpPr/>
          <p:nvPr/>
        </p:nvSpPr>
        <p:spPr>
          <a:xfrm>
            <a:off x="1691680" y="4061108"/>
            <a:ext cx="1440159" cy="430887"/>
          </a:xfrm>
          <a:prstGeom prst="rect">
            <a:avLst/>
          </a:prstGeom>
          <a:solidFill>
            <a:schemeClr val="bg1"/>
          </a:solidFill>
        </p:spPr>
        <p:txBody>
          <a:bodyPr wrap="square">
            <a:spAutoFit/>
          </a:bodyPr>
          <a:lstStyle/>
          <a:p>
            <a:r>
              <a:rPr lang="en-US" sz="1100" dirty="0" smtClean="0"/>
              <a:t>Bacterium resistant to antibiotic</a:t>
            </a:r>
            <a:endParaRPr lang="en-GB" sz="1100" dirty="0"/>
          </a:p>
        </p:txBody>
      </p:sp>
      <p:sp>
        <p:nvSpPr>
          <p:cNvPr id="10" name="Rectangle 9"/>
          <p:cNvSpPr/>
          <p:nvPr/>
        </p:nvSpPr>
        <p:spPr>
          <a:xfrm>
            <a:off x="1703184" y="5029392"/>
            <a:ext cx="1476162" cy="430887"/>
          </a:xfrm>
          <a:prstGeom prst="rect">
            <a:avLst/>
          </a:prstGeom>
          <a:solidFill>
            <a:schemeClr val="bg1"/>
          </a:solidFill>
        </p:spPr>
        <p:txBody>
          <a:bodyPr wrap="square">
            <a:spAutoFit/>
          </a:bodyPr>
          <a:lstStyle/>
          <a:p>
            <a:r>
              <a:rPr lang="en-US" sz="1100" dirty="0" smtClean="0"/>
              <a:t>Bacterium not resistant to antibiotic</a:t>
            </a:r>
            <a:endParaRPr lang="en-GB" sz="1100" dirty="0"/>
          </a:p>
        </p:txBody>
      </p:sp>
      <p:pic>
        <p:nvPicPr>
          <p:cNvPr id="11" name="Picture 10"/>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71805"/>
          <a:stretch/>
        </p:blipFill>
        <p:spPr>
          <a:xfrm>
            <a:off x="6372200" y="3957156"/>
            <a:ext cx="2456656" cy="1584176"/>
          </a:xfrm>
          <a:prstGeom prst="rect">
            <a:avLst/>
          </a:prstGeom>
        </p:spPr>
      </p:pic>
      <p:sp>
        <p:nvSpPr>
          <p:cNvPr id="12" name="Rectangle 11"/>
          <p:cNvSpPr/>
          <p:nvPr/>
        </p:nvSpPr>
        <p:spPr>
          <a:xfrm>
            <a:off x="5076056" y="4061107"/>
            <a:ext cx="1440159" cy="430887"/>
          </a:xfrm>
          <a:prstGeom prst="rect">
            <a:avLst/>
          </a:prstGeom>
          <a:solidFill>
            <a:schemeClr val="bg1"/>
          </a:solidFill>
        </p:spPr>
        <p:txBody>
          <a:bodyPr wrap="square">
            <a:spAutoFit/>
          </a:bodyPr>
          <a:lstStyle/>
          <a:p>
            <a:r>
              <a:rPr lang="en-US" sz="1100" dirty="0" smtClean="0"/>
              <a:t>Bacterium resistant to antibiotic</a:t>
            </a:r>
            <a:endParaRPr lang="en-GB" sz="1100" dirty="0"/>
          </a:p>
        </p:txBody>
      </p:sp>
      <p:sp>
        <p:nvSpPr>
          <p:cNvPr id="13" name="Rectangle 12"/>
          <p:cNvSpPr/>
          <p:nvPr/>
        </p:nvSpPr>
        <p:spPr>
          <a:xfrm>
            <a:off x="7668345" y="3861048"/>
            <a:ext cx="1224136" cy="600164"/>
          </a:xfrm>
          <a:prstGeom prst="rect">
            <a:avLst/>
          </a:prstGeom>
          <a:solidFill>
            <a:schemeClr val="bg1"/>
          </a:solidFill>
        </p:spPr>
        <p:txBody>
          <a:bodyPr wrap="square">
            <a:spAutoFit/>
          </a:bodyPr>
          <a:lstStyle/>
          <a:p>
            <a:r>
              <a:rPr lang="en-US" sz="1100" dirty="0" smtClean="0"/>
              <a:t>Bacterium resistant to antibiotic</a:t>
            </a:r>
            <a:endParaRPr lang="en-GB" sz="1100" dirty="0"/>
          </a:p>
        </p:txBody>
      </p:sp>
      <p:pic>
        <p:nvPicPr>
          <p:cNvPr id="14" name="Picture 13"/>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40400" t="9090" r="44724" b="13637"/>
          <a:stretch/>
        </p:blipFill>
        <p:spPr>
          <a:xfrm>
            <a:off x="3563888" y="4029164"/>
            <a:ext cx="1464662" cy="1383292"/>
          </a:xfrm>
          <a:prstGeom prst="rect">
            <a:avLst/>
          </a:prstGeom>
        </p:spPr>
      </p:pic>
      <p:sp>
        <p:nvSpPr>
          <p:cNvPr id="2" name="Rectangle 1"/>
          <p:cNvSpPr/>
          <p:nvPr/>
        </p:nvSpPr>
        <p:spPr>
          <a:xfrm>
            <a:off x="107504" y="6165304"/>
            <a:ext cx="8721352" cy="584775"/>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1600" b="1" dirty="0"/>
              <a:t>Figure 19.17 </a:t>
            </a:r>
            <a:r>
              <a:rPr lang="en-US" sz="1600" dirty="0" smtClean="0"/>
              <a:t>- How </a:t>
            </a:r>
            <a:r>
              <a:rPr lang="en-US" sz="1600" dirty="0"/>
              <a:t>resistance to </a:t>
            </a:r>
            <a:r>
              <a:rPr lang="en-US" sz="1600" dirty="0" smtClean="0"/>
              <a:t>antibiotics increases in </a:t>
            </a:r>
            <a:r>
              <a:rPr lang="en-US" sz="1600" dirty="0"/>
              <a:t>a </a:t>
            </a:r>
            <a:r>
              <a:rPr lang="en-US" sz="1600" dirty="0" smtClean="0"/>
              <a:t/>
            </a:r>
            <a:br>
              <a:rPr lang="en-US" sz="1600" dirty="0" smtClean="0"/>
            </a:br>
            <a:r>
              <a:rPr lang="en-US" sz="1600" dirty="0" smtClean="0"/>
              <a:t>population </a:t>
            </a:r>
            <a:r>
              <a:rPr lang="en-US" sz="1600" dirty="0"/>
              <a:t>of bacteria.</a:t>
            </a:r>
            <a:endParaRPr lang="en-GB" sz="1600" dirty="0"/>
          </a:p>
        </p:txBody>
      </p:sp>
      <p:sp>
        <p:nvSpPr>
          <p:cNvPr id="16" name="TextBox 15">
            <a:hlinkClick r:id="rId4" action="ppaction://hlinkfile"/>
          </p:cNvPr>
          <p:cNvSpPr txBox="1"/>
          <p:nvPr/>
        </p:nvSpPr>
        <p:spPr>
          <a:xfrm>
            <a:off x="6348194" y="6298217"/>
            <a:ext cx="2544286"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b="1" dirty="0" smtClean="0"/>
              <a:t>Superbug Resistance</a:t>
            </a:r>
            <a:endParaRPr lang="en-GB" b="1" dirty="0"/>
          </a:p>
        </p:txBody>
      </p:sp>
      <p:sp>
        <p:nvSpPr>
          <p:cNvPr id="17" name="TextBox 16">
            <a:hlinkClick r:id="rId5" action="ppaction://hlinksldjump"/>
          </p:cNvPr>
          <p:cNvSpPr txBox="1"/>
          <p:nvPr/>
        </p:nvSpPr>
        <p:spPr>
          <a:xfrm>
            <a:off x="8420749" y="4725144"/>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510877149"/>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a:t>
            </a:r>
            <a:endParaRPr lang="en-US" dirty="0"/>
          </a:p>
        </p:txBody>
      </p:sp>
      <p:sp>
        <p:nvSpPr>
          <p:cNvPr id="34" name="Rectangle 33"/>
          <p:cNvSpPr/>
          <p:nvPr/>
        </p:nvSpPr>
        <p:spPr>
          <a:xfrm>
            <a:off x="179513" y="1124744"/>
            <a:ext cx="5112567" cy="5586145"/>
          </a:xfrm>
          <a:prstGeom prst="rect">
            <a:avLst/>
          </a:prstGeom>
        </p:spPr>
        <p:txBody>
          <a:bodyPr wrap="square">
            <a:spAutoFit/>
          </a:bodyPr>
          <a:lstStyle/>
          <a:p>
            <a:pPr>
              <a:buClr>
                <a:srgbClr val="0070C0"/>
              </a:buClr>
              <a:buSzPct val="80000"/>
            </a:pPr>
            <a:r>
              <a:rPr lang="en-US" sz="2100" b="1" dirty="0" err="1" smtClean="0">
                <a:solidFill>
                  <a:srgbClr val="C00000"/>
                </a:solidFill>
              </a:rPr>
              <a:t>Stabilising</a:t>
            </a:r>
            <a:r>
              <a:rPr lang="en-US" sz="2100" b="1" dirty="0" smtClean="0">
                <a:solidFill>
                  <a:srgbClr val="C00000"/>
                </a:solidFill>
              </a:rPr>
              <a:t> </a:t>
            </a:r>
            <a:r>
              <a:rPr lang="en-US" sz="2100" b="1" dirty="0">
                <a:solidFill>
                  <a:srgbClr val="C00000"/>
                </a:solidFill>
              </a:rPr>
              <a:t>selection</a:t>
            </a:r>
          </a:p>
          <a:p>
            <a:pPr marL="355600" indent="-355600">
              <a:buClr>
                <a:srgbClr val="0070C0"/>
              </a:buClr>
              <a:buSzPct val="80000"/>
              <a:buFont typeface="Wingdings 3" panose="05040102010807070707" pitchFamily="18" charset="2"/>
              <a:buChar char=""/>
            </a:pPr>
            <a:r>
              <a:rPr lang="en-US" sz="2100" dirty="0"/>
              <a:t>Natural selection does not always produce change. Natural selection ensures that the organisms which are best adapted to their environment will survive. </a:t>
            </a:r>
            <a:endParaRPr lang="en-US" sz="2100" dirty="0" smtClean="0"/>
          </a:p>
          <a:p>
            <a:pPr marL="355600" indent="-355600">
              <a:buClr>
                <a:srgbClr val="0070C0"/>
              </a:buClr>
              <a:buSzPct val="80000"/>
              <a:buFont typeface="Wingdings 3" panose="05040102010807070707" pitchFamily="18" charset="2"/>
              <a:buChar char=""/>
            </a:pPr>
            <a:r>
              <a:rPr lang="en-US" sz="2100" dirty="0" smtClean="0"/>
              <a:t>Change </a:t>
            </a:r>
            <a:r>
              <a:rPr lang="en-US" sz="2100" dirty="0"/>
              <a:t>will only occur if the environment changes, or if a new mutation appears which adapts the organism better to the existing environment.</a:t>
            </a:r>
          </a:p>
          <a:p>
            <a:pPr marL="355600" indent="-355600">
              <a:buClr>
                <a:srgbClr val="0070C0"/>
              </a:buClr>
              <a:buSzPct val="80000"/>
              <a:buFont typeface="Wingdings 3" panose="05040102010807070707" pitchFamily="18" charset="2"/>
              <a:buChar char=""/>
            </a:pPr>
            <a:r>
              <a:rPr lang="en-US" sz="2100" dirty="0"/>
              <a:t>For example, in the south-west of Britain, the environment of the peppered moth has never changed very much. The air has not become polluted, so lichens have continued to grow on trees. </a:t>
            </a:r>
            <a:endParaRPr lang="en-US" sz="210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257</a:t>
            </a:r>
            <a:endParaRPr lang="en-GB" sz="960" b="1" dirty="0">
              <a:latin typeface="Arial" panose="020B0604020202020204" pitchFamily="34" charset="0"/>
              <a:cs typeface="Arial" panose="020B0604020202020204" pitchFamily="34" charset="0"/>
            </a:endParaRPr>
          </a:p>
        </p:txBody>
      </p:sp>
      <p:sp>
        <p:nvSpPr>
          <p:cNvPr id="17" name="Rectangle 16"/>
          <p:cNvSpPr/>
          <p:nvPr/>
        </p:nvSpPr>
        <p:spPr>
          <a:xfrm>
            <a:off x="5292080" y="5373216"/>
            <a:ext cx="3600400" cy="1303809"/>
          </a:xfrm>
          <a:prstGeom prst="rect">
            <a:avLst/>
          </a:prstGeom>
        </p:spPr>
        <p:txBody>
          <a:bodyPr wrap="square" lIns="36000" tIns="36000" rIns="36000" bIns="36000">
            <a:spAutoFit/>
          </a:bodyPr>
          <a:lstStyle/>
          <a:p>
            <a:pPr indent="268288">
              <a:buClr>
                <a:srgbClr val="C00000"/>
              </a:buClr>
              <a:buSzPct val="80000"/>
              <a:buFont typeface="Arial" panose="020B0604020202020204" pitchFamily="34" charset="0"/>
              <a:buChar char="▲"/>
            </a:pPr>
            <a:r>
              <a:rPr lang="en-US" sz="1600" b="1" dirty="0" smtClean="0"/>
              <a:t>Figure </a:t>
            </a:r>
            <a:r>
              <a:rPr lang="en-US" sz="1600" b="1" dirty="0"/>
              <a:t>19.18 </a:t>
            </a:r>
            <a:r>
              <a:rPr lang="en-US" sz="1600" b="1" dirty="0" smtClean="0"/>
              <a:t>- </a:t>
            </a:r>
            <a:r>
              <a:rPr lang="en-US" sz="1600" dirty="0" smtClean="0"/>
              <a:t>Coelacanths</a:t>
            </a:r>
            <a:r>
              <a:rPr lang="en-US" sz="1600" dirty="0"/>
              <a:t>, which live deep in the Indian Ocean, have existed almost unchanged for 350 million years. Humans have existed for only about 4 million years.</a:t>
            </a:r>
            <a:endParaRPr lang="en-GB" sz="1600" dirty="0"/>
          </a:p>
        </p:txBody>
      </p:sp>
      <p:pic>
        <p:nvPicPr>
          <p:cNvPr id="6146" name="Picture 2" descr="Image result for Coelacanth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292080" y="1124745"/>
            <a:ext cx="3604588" cy="244827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Coelacanth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292080" y="3645024"/>
            <a:ext cx="3600400" cy="162754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sldjump"/>
          </p:cNvPr>
          <p:cNvSpPr txBox="1"/>
          <p:nvPr/>
        </p:nvSpPr>
        <p:spPr>
          <a:xfrm>
            <a:off x="8420749" y="3430741"/>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341208312"/>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a:t>
            </a:r>
            <a:endParaRPr lang="en-US" dirty="0"/>
          </a:p>
        </p:txBody>
      </p:sp>
      <p:sp>
        <p:nvSpPr>
          <p:cNvPr id="34" name="Rectangle 33"/>
          <p:cNvSpPr/>
          <p:nvPr/>
        </p:nvSpPr>
        <p:spPr>
          <a:xfrm>
            <a:off x="179513" y="1124744"/>
            <a:ext cx="4896543" cy="5530745"/>
          </a:xfrm>
          <a:prstGeom prst="rect">
            <a:avLst/>
          </a:prstGeom>
        </p:spPr>
        <p:txBody>
          <a:bodyPr wrap="square">
            <a:spAutoFit/>
          </a:bodyPr>
          <a:lstStyle/>
          <a:p>
            <a:pPr>
              <a:buClr>
                <a:srgbClr val="0070C0"/>
              </a:buClr>
              <a:buSzPct val="80000"/>
            </a:pPr>
            <a:r>
              <a:rPr lang="en-US" sz="1860" b="1" dirty="0" err="1" smtClean="0">
                <a:solidFill>
                  <a:srgbClr val="C00000"/>
                </a:solidFill>
              </a:rPr>
              <a:t>Stabilising</a:t>
            </a:r>
            <a:r>
              <a:rPr lang="en-US" sz="1860" b="1" dirty="0" smtClean="0">
                <a:solidFill>
                  <a:srgbClr val="C00000"/>
                </a:solidFill>
              </a:rPr>
              <a:t> </a:t>
            </a:r>
            <a:r>
              <a:rPr lang="en-US" sz="1860" b="1" dirty="0">
                <a:solidFill>
                  <a:srgbClr val="C00000"/>
                </a:solidFill>
              </a:rPr>
              <a:t>selection</a:t>
            </a:r>
          </a:p>
          <a:p>
            <a:pPr marL="355600" indent="-355600">
              <a:buClr>
                <a:srgbClr val="0070C0"/>
              </a:buClr>
              <a:buSzPct val="80000"/>
              <a:buFont typeface="Wingdings 3" panose="05040102010807070707" pitchFamily="18" charset="2"/>
              <a:buChar char=""/>
            </a:pPr>
            <a:r>
              <a:rPr lang="en-US" sz="1860" dirty="0" smtClean="0"/>
              <a:t>The </a:t>
            </a:r>
            <a:r>
              <a:rPr lang="en-US" sz="1860" dirty="0"/>
              <a:t>best camouflaged moths have always been the pale ones. So selection has always </a:t>
            </a:r>
            <a:r>
              <a:rPr lang="en-US" sz="1860" dirty="0" err="1"/>
              <a:t>favoured</a:t>
            </a:r>
            <a:r>
              <a:rPr lang="en-US" sz="1860" dirty="0"/>
              <a:t> the pale moths in this part of Britain. Any mutant dark moths which do appear are at a disadvantage, and are unlikely to survive.</a:t>
            </a:r>
          </a:p>
          <a:p>
            <a:pPr marL="355600" indent="-355600">
              <a:buClr>
                <a:srgbClr val="0070C0"/>
              </a:buClr>
              <a:buSzPct val="80000"/>
              <a:buFont typeface="Wingdings 3" panose="05040102010807070707" pitchFamily="18" charset="2"/>
              <a:buChar char=""/>
            </a:pPr>
            <a:r>
              <a:rPr lang="en-US" sz="1860" dirty="0"/>
              <a:t>Most of the time, natural selection tends to keep populations very much the same from generation to generation. It is sometimes called </a:t>
            </a:r>
            <a:r>
              <a:rPr lang="en-US" sz="1860" dirty="0" err="1"/>
              <a:t>stabilising</a:t>
            </a:r>
            <a:r>
              <a:rPr lang="en-US" sz="1860" dirty="0"/>
              <a:t> selection.</a:t>
            </a:r>
          </a:p>
          <a:p>
            <a:pPr marL="355600" indent="-355600">
              <a:buClr>
                <a:srgbClr val="0070C0"/>
              </a:buClr>
              <a:buSzPct val="80000"/>
              <a:buFont typeface="Wingdings 3" panose="05040102010807070707" pitchFamily="18" charset="2"/>
              <a:buChar char=""/>
            </a:pPr>
            <a:r>
              <a:rPr lang="en-US" sz="1860" dirty="0"/>
              <a:t>If an organism is well adapted to its environment, and if that environment stays the same, then the organism will not evolve. Coelacanths, for example, have remained virtually unchanged for 350 million years. They live deep in the Indian Ocean, which is a very stable environment (Figure </a:t>
            </a:r>
            <a:r>
              <a:rPr lang="en-US" sz="1860" b="1" dirty="0"/>
              <a:t>19.18</a:t>
            </a:r>
            <a:r>
              <a:rPr lang="en-US" sz="1860" dirty="0"/>
              <a:t>).</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257</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5292080" y="5373216"/>
            <a:ext cx="3600400" cy="1303809"/>
          </a:xfrm>
          <a:prstGeom prst="rect">
            <a:avLst/>
          </a:prstGeom>
        </p:spPr>
        <p:txBody>
          <a:bodyPr wrap="square" lIns="36000" tIns="36000" rIns="36000" bIns="36000">
            <a:spAutoFit/>
          </a:bodyPr>
          <a:lstStyle/>
          <a:p>
            <a:pPr indent="268288">
              <a:buClr>
                <a:srgbClr val="C00000"/>
              </a:buClr>
              <a:buSzPct val="80000"/>
              <a:buFont typeface="Arial" panose="020B0604020202020204" pitchFamily="34" charset="0"/>
              <a:buChar char="▲"/>
            </a:pPr>
            <a:r>
              <a:rPr lang="en-US" sz="1600" b="1" dirty="0" smtClean="0"/>
              <a:t>Figure </a:t>
            </a:r>
            <a:r>
              <a:rPr lang="en-US" sz="1600" b="1" dirty="0"/>
              <a:t>19.18 </a:t>
            </a:r>
            <a:r>
              <a:rPr lang="en-US" sz="1600" b="1" dirty="0" smtClean="0"/>
              <a:t>- </a:t>
            </a:r>
            <a:r>
              <a:rPr lang="en-US" sz="1600" dirty="0" smtClean="0"/>
              <a:t>Coelacanths</a:t>
            </a:r>
            <a:r>
              <a:rPr lang="en-US" sz="1600" dirty="0"/>
              <a:t>, which live deep in the Indian Ocean, have existed almost unchanged for 350 million years. Humans have existed for only about 4 million years.</a:t>
            </a:r>
            <a:endParaRPr lang="en-GB" sz="1600" dirty="0"/>
          </a:p>
        </p:txBody>
      </p:sp>
      <p:pic>
        <p:nvPicPr>
          <p:cNvPr id="7" name="Picture 2" descr="Image result for Coelacanth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292080" y="1124745"/>
            <a:ext cx="3604588" cy="24482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Coelacanth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292080" y="3645024"/>
            <a:ext cx="3600400" cy="162754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sldjump"/>
          </p:cNvPr>
          <p:cNvSpPr txBox="1"/>
          <p:nvPr/>
        </p:nvSpPr>
        <p:spPr>
          <a:xfrm>
            <a:off x="8420749" y="3501008"/>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683757255"/>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a:t>19.3 – Selection – Sickle Cell</a:t>
            </a:r>
          </a:p>
        </p:txBody>
      </p:sp>
      <p:sp>
        <p:nvSpPr>
          <p:cNvPr id="34" name="Rectangle 33"/>
          <p:cNvSpPr/>
          <p:nvPr/>
        </p:nvSpPr>
        <p:spPr>
          <a:xfrm>
            <a:off x="179513" y="1124744"/>
            <a:ext cx="5256583" cy="2954655"/>
          </a:xfrm>
          <a:prstGeom prst="rect">
            <a:avLst/>
          </a:prstGeom>
        </p:spPr>
        <p:txBody>
          <a:bodyPr wrap="square">
            <a:spAutoFit/>
          </a:bodyPr>
          <a:lstStyle/>
          <a:p>
            <a:pPr>
              <a:buClr>
                <a:srgbClr val="0070C0"/>
              </a:buClr>
              <a:buSzPct val="80000"/>
            </a:pPr>
            <a:r>
              <a:rPr lang="en-US" sz="1830" b="1" dirty="0" smtClean="0">
                <a:solidFill>
                  <a:srgbClr val="C00000"/>
                </a:solidFill>
              </a:rPr>
              <a:t>Sickle </a:t>
            </a:r>
            <a:r>
              <a:rPr lang="en-US" sz="1830" b="1" dirty="0">
                <a:solidFill>
                  <a:srgbClr val="C00000"/>
                </a:solidFill>
              </a:rPr>
              <a:t>cell anaemia</a:t>
            </a:r>
          </a:p>
          <a:p>
            <a:pPr marL="276225" indent="-276225">
              <a:buClr>
                <a:srgbClr val="0070C0"/>
              </a:buClr>
              <a:buSzPct val="80000"/>
              <a:buFont typeface="Wingdings 3" panose="05040102010807070707" pitchFamily="18" charset="2"/>
              <a:buChar char=""/>
            </a:pPr>
            <a:r>
              <a:rPr lang="en-US" sz="1830" dirty="0"/>
              <a:t>A genetic disease called sickle cell anaemia is a good example of how natural selection can work in humans.</a:t>
            </a:r>
          </a:p>
          <a:p>
            <a:pPr marL="276225" indent="-276225">
              <a:buClr>
                <a:srgbClr val="0070C0"/>
              </a:buClr>
              <a:buSzPct val="80000"/>
              <a:buFont typeface="Wingdings 3" panose="05040102010807070707" pitchFamily="18" charset="2"/>
              <a:buChar char=""/>
            </a:pPr>
            <a:r>
              <a:rPr lang="en-US" sz="1830" dirty="0"/>
              <a:t>Some people have a mutation in the gene that codes for the production of haemoglobin. The normal allele, </a:t>
            </a:r>
            <a:r>
              <a:rPr lang="en-US" sz="1830" dirty="0" err="1"/>
              <a:t>HbA</a:t>
            </a:r>
            <a:r>
              <a:rPr lang="en-US" sz="1830" dirty="0"/>
              <a:t>, codes for normal haemoglobin. The mutant allele, </a:t>
            </a:r>
            <a:r>
              <a:rPr lang="en-US" sz="1830" dirty="0" err="1"/>
              <a:t>Hbs</a:t>
            </a:r>
            <a:r>
              <a:rPr lang="en-US" sz="1830" dirty="0"/>
              <a:t>, codes for an allele that produces a faulty type of haemoglobin. </a:t>
            </a:r>
            <a:endParaRPr lang="en-US" sz="183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258</a:t>
            </a:r>
            <a:endParaRPr lang="en-GB" sz="960" b="1" dirty="0">
              <a:latin typeface="Arial" panose="020B0604020202020204" pitchFamily="34" charset="0"/>
              <a:cs typeface="Arial" panose="020B0604020202020204" pitchFamily="34" charset="0"/>
            </a:endParaRPr>
          </a:p>
        </p:txBody>
      </p:sp>
      <p:pic>
        <p:nvPicPr>
          <p:cNvPr id="12290" name="Picture 2" descr="Image result for sickle cell anemia"/>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436096" y="1124744"/>
            <a:ext cx="3456384" cy="29163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4077072"/>
            <a:ext cx="8712967" cy="2613023"/>
          </a:xfrm>
          <a:prstGeom prst="rect">
            <a:avLst/>
          </a:prstGeom>
        </p:spPr>
        <p:txBody>
          <a:bodyPr wrap="square">
            <a:spAutoFit/>
          </a:bodyPr>
          <a:lstStyle/>
          <a:p>
            <a:pPr marL="276225" indent="-276225">
              <a:buClr>
                <a:srgbClr val="0070C0"/>
              </a:buClr>
              <a:buSzPct val="80000"/>
              <a:buFont typeface="Wingdings 3" panose="05040102010807070707" pitchFamily="18" charset="2"/>
              <a:buChar char=""/>
            </a:pPr>
            <a:r>
              <a:rPr lang="en-US" sz="1830" dirty="0"/>
              <a:t>This allele has a tiny difference in the DNA base sequence. This changes the amino acid sequence in the haemoglobin, preventing the haemoglobin working as it should.</a:t>
            </a:r>
          </a:p>
          <a:p>
            <a:pPr marL="276225" indent="-276225">
              <a:buClr>
                <a:srgbClr val="0070C0"/>
              </a:buClr>
              <a:buSzPct val="80000"/>
              <a:buFont typeface="Wingdings 3" panose="05040102010807070707" pitchFamily="18" charset="2"/>
              <a:buChar char=""/>
            </a:pPr>
            <a:r>
              <a:rPr lang="en-US" sz="1830" dirty="0"/>
              <a:t>This faulty haemoglobin has a tendency to produce </a:t>
            </a:r>
            <a:r>
              <a:rPr lang="en-US" sz="1830" dirty="0" err="1"/>
              <a:t>fibres</a:t>
            </a:r>
            <a:r>
              <a:rPr lang="en-US" sz="1830" dirty="0"/>
              <a:t> inside red blood cells when oxygen concentration is low. The red blood cells get pulled into a ‘sickle’ shape and get stuck in blood capillaries.</a:t>
            </a:r>
          </a:p>
          <a:p>
            <a:pPr marL="276225" indent="-276225">
              <a:buClr>
                <a:srgbClr val="0070C0"/>
              </a:buClr>
              <a:buSzPct val="80000"/>
              <a:buFont typeface="Wingdings 3" panose="05040102010807070707" pitchFamily="18" charset="2"/>
              <a:buChar char=""/>
            </a:pPr>
            <a:r>
              <a:rPr lang="en-US" sz="1830" dirty="0"/>
              <a:t>When this happens, the person is said to be suffering a sickle cell crisis. The blockages in the blood vessels stop blood flowing to some parts of the body, and they cause pain. The pain can last for a few hours, or for more than a week</a:t>
            </a:r>
            <a:r>
              <a:rPr lang="en-US" sz="1830" dirty="0" smtClean="0"/>
              <a:t>.</a:t>
            </a:r>
            <a:endParaRPr lang="en-US" sz="1830" dirty="0"/>
          </a:p>
        </p:txBody>
      </p:sp>
      <p:sp>
        <p:nvSpPr>
          <p:cNvPr id="10" name="TextBox 9">
            <a:hlinkClick r:id="rId4" action="ppaction://hlinksldjump"/>
          </p:cNvPr>
          <p:cNvSpPr txBox="1"/>
          <p:nvPr/>
        </p:nvSpPr>
        <p:spPr>
          <a:xfrm>
            <a:off x="8460432" y="5518973"/>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398236463"/>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a:t>19.3 – Selection – Sickle Cell</a:t>
            </a:r>
          </a:p>
        </p:txBody>
      </p:sp>
      <p:sp>
        <p:nvSpPr>
          <p:cNvPr id="34" name="Rectangle 33"/>
          <p:cNvSpPr/>
          <p:nvPr/>
        </p:nvSpPr>
        <p:spPr>
          <a:xfrm>
            <a:off x="179513" y="1124744"/>
            <a:ext cx="4752527" cy="5530745"/>
          </a:xfrm>
          <a:prstGeom prst="rect">
            <a:avLst/>
          </a:prstGeom>
        </p:spPr>
        <p:txBody>
          <a:bodyPr wrap="square">
            <a:spAutoFit/>
          </a:bodyPr>
          <a:lstStyle/>
          <a:p>
            <a:pPr>
              <a:buClr>
                <a:srgbClr val="0070C0"/>
              </a:buClr>
              <a:buSzPct val="80000"/>
            </a:pPr>
            <a:r>
              <a:rPr lang="en-US" sz="1860" b="1" dirty="0" smtClean="0">
                <a:solidFill>
                  <a:srgbClr val="C00000"/>
                </a:solidFill>
              </a:rPr>
              <a:t>Sickle </a:t>
            </a:r>
            <a:r>
              <a:rPr lang="en-US" sz="1860" b="1" dirty="0">
                <a:solidFill>
                  <a:srgbClr val="C00000"/>
                </a:solidFill>
              </a:rPr>
              <a:t>cell anaemia</a:t>
            </a:r>
          </a:p>
          <a:p>
            <a:pPr marL="355600" indent="-355600">
              <a:buClr>
                <a:srgbClr val="0070C0"/>
              </a:buClr>
              <a:buSzPct val="80000"/>
              <a:buFont typeface="Wingdings 3" panose="05040102010807070707" pitchFamily="18" charset="2"/>
              <a:buChar char=""/>
            </a:pPr>
            <a:r>
              <a:rPr lang="en-US" sz="1860" dirty="0" smtClean="0"/>
              <a:t>Even </a:t>
            </a:r>
            <a:r>
              <a:rPr lang="en-US" sz="1860" dirty="0"/>
              <a:t>when they are not having a sickle cell crisis, a person with sickle cell anaemia may feel tired and short of breath, because their faulty haemoglobin does not deliver oxygen to their cells efficiently. This means that the cells cannot carry out as much respiration to release energy for body activities.</a:t>
            </a:r>
          </a:p>
          <a:p>
            <a:pPr marL="355600" indent="-355600">
              <a:buClr>
                <a:srgbClr val="0070C0"/>
              </a:buClr>
              <a:buSzPct val="80000"/>
              <a:buFont typeface="Wingdings 3" panose="05040102010807070707" pitchFamily="18" charset="2"/>
              <a:buChar char=""/>
            </a:pPr>
            <a:r>
              <a:rPr lang="en-US" sz="1860" dirty="0"/>
              <a:t>If a person with sickle cell anaemia has frequent crises, then damage will be done to many different organs, including the kidneys, liver, eyes and heart.</a:t>
            </a:r>
          </a:p>
          <a:p>
            <a:pPr marL="355600" indent="-355600">
              <a:buClr>
                <a:srgbClr val="0070C0"/>
              </a:buClr>
              <a:buSzPct val="80000"/>
              <a:buFont typeface="Wingdings 3" panose="05040102010807070707" pitchFamily="18" charset="2"/>
              <a:buChar char=""/>
            </a:pPr>
            <a:r>
              <a:rPr lang="en-US" sz="1860" dirty="0"/>
              <a:t>With good hospital treatment, many people with sickle cell anaemia will live into their 80s. Without treatment, however, many will die earlier than people who do not have this disease</a:t>
            </a:r>
            <a:r>
              <a:rPr lang="en-US" sz="1860" dirty="0" smtClean="0"/>
              <a:t>.</a:t>
            </a:r>
            <a:endParaRPr lang="en-US" sz="186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258</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4932041" y="5981104"/>
            <a:ext cx="3960440" cy="688256"/>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a:t>Figure </a:t>
            </a:r>
            <a:r>
              <a:rPr lang="en-US" sz="2000" b="1" dirty="0" smtClean="0"/>
              <a:t>19.19 – </a:t>
            </a:r>
            <a:r>
              <a:rPr lang="en-US" sz="2000" dirty="0" smtClean="0"/>
              <a:t>The distribution of </a:t>
            </a:r>
            <a:r>
              <a:rPr lang="en-US" sz="2000" b="1" dirty="0" smtClean="0"/>
              <a:t>a</a:t>
            </a:r>
            <a:r>
              <a:rPr lang="en-US" sz="2000" dirty="0" smtClean="0"/>
              <a:t> sickle cell allele and </a:t>
            </a:r>
            <a:r>
              <a:rPr lang="en-US" sz="2000" b="1" dirty="0" smtClean="0"/>
              <a:t>b</a:t>
            </a:r>
            <a:r>
              <a:rPr lang="en-US" sz="2000" dirty="0" smtClean="0"/>
              <a:t> malaria</a:t>
            </a:r>
            <a:endParaRPr lang="en-GB" sz="2000"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t="651" r="11000" b="4851"/>
          <a:stretch/>
        </p:blipFill>
        <p:spPr>
          <a:xfrm>
            <a:off x="4932041" y="1124744"/>
            <a:ext cx="3946184" cy="4856360"/>
          </a:xfrm>
          <a:prstGeom prst="rect">
            <a:avLst/>
          </a:prstGeom>
        </p:spPr>
      </p:pic>
      <p:sp>
        <p:nvSpPr>
          <p:cNvPr id="7" name="TextBox 6">
            <a:hlinkClick r:id="rId4" action="ppaction://hlinksldjump"/>
          </p:cNvPr>
          <p:cNvSpPr txBox="1"/>
          <p:nvPr/>
        </p:nvSpPr>
        <p:spPr>
          <a:xfrm>
            <a:off x="8420749" y="5302949"/>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529333614"/>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a:t>19.3 – Selection – Sickle Cell</a:t>
            </a:r>
          </a:p>
        </p:txBody>
      </p:sp>
      <p:sp>
        <p:nvSpPr>
          <p:cNvPr id="34" name="Rectangle 33"/>
          <p:cNvSpPr/>
          <p:nvPr/>
        </p:nvSpPr>
        <p:spPr>
          <a:xfrm>
            <a:off x="179513" y="1124744"/>
            <a:ext cx="5472606" cy="5909310"/>
          </a:xfrm>
          <a:prstGeom prst="rect">
            <a:avLst/>
          </a:prstGeom>
        </p:spPr>
        <p:txBody>
          <a:bodyPr wrap="square">
            <a:spAutoFit/>
          </a:bodyPr>
          <a:lstStyle/>
          <a:p>
            <a:pPr>
              <a:buClr>
                <a:srgbClr val="0070C0"/>
              </a:buClr>
              <a:buSzPct val="80000"/>
            </a:pPr>
            <a:r>
              <a:rPr lang="en-US" sz="1740" b="1" dirty="0" smtClean="0">
                <a:solidFill>
                  <a:srgbClr val="C00000"/>
                </a:solidFill>
              </a:rPr>
              <a:t>Sickle </a:t>
            </a:r>
            <a:r>
              <a:rPr lang="en-US" sz="1740" b="1" dirty="0">
                <a:solidFill>
                  <a:srgbClr val="C00000"/>
                </a:solidFill>
              </a:rPr>
              <a:t>cell anaemia</a:t>
            </a:r>
          </a:p>
          <a:p>
            <a:pPr marL="276225" indent="-276225">
              <a:buClr>
                <a:srgbClr val="0070C0"/>
              </a:buClr>
              <a:buSzPct val="80000"/>
              <a:buFont typeface="Wingdings 3" panose="05040102010807070707" pitchFamily="18" charset="2"/>
              <a:buChar char=""/>
            </a:pPr>
            <a:r>
              <a:rPr lang="en-US" sz="1740" dirty="0"/>
              <a:t>The two alleles are codominant. A person with genotype </a:t>
            </a:r>
            <a:r>
              <a:rPr lang="en-US" sz="1740" dirty="0" err="1"/>
              <a:t>Hb</a:t>
            </a:r>
            <a:r>
              <a:rPr lang="en-US" sz="1740" baseline="30000" dirty="0" err="1"/>
              <a:t>A</a:t>
            </a:r>
            <a:r>
              <a:rPr lang="en-US" sz="1740" dirty="0" err="1"/>
              <a:t>Hb</a:t>
            </a:r>
            <a:r>
              <a:rPr lang="en-US" sz="1740" baseline="30000" dirty="0" err="1"/>
              <a:t>A</a:t>
            </a:r>
            <a:r>
              <a:rPr lang="en-US" sz="1740" dirty="0"/>
              <a:t> has normal haemoglobin, a person with genotype </a:t>
            </a:r>
            <a:r>
              <a:rPr lang="en-US" sz="1740" dirty="0" err="1"/>
              <a:t>Hb</a:t>
            </a:r>
            <a:r>
              <a:rPr lang="en-US" sz="1740" baseline="30000" dirty="0" err="1"/>
              <a:t>A</a:t>
            </a:r>
            <a:r>
              <a:rPr lang="en-US" sz="1740" dirty="0" err="1"/>
              <a:t>Hb</a:t>
            </a:r>
            <a:r>
              <a:rPr lang="en-US" sz="1740" baseline="30000" dirty="0" err="1"/>
              <a:t>s</a:t>
            </a:r>
            <a:r>
              <a:rPr lang="en-US" sz="1740" dirty="0"/>
              <a:t> has a mix of normal and sickle cell haemoglobin, and a person with genotype </a:t>
            </a:r>
            <a:r>
              <a:rPr lang="en-US" sz="1740" dirty="0" err="1"/>
              <a:t>Hb</a:t>
            </a:r>
            <a:r>
              <a:rPr lang="en-US" sz="1740" baseline="30000" dirty="0" err="1"/>
              <a:t>s</a:t>
            </a:r>
            <a:r>
              <a:rPr lang="en-US" sz="1740" dirty="0" err="1"/>
              <a:t>Hb</a:t>
            </a:r>
            <a:r>
              <a:rPr lang="en-US" sz="1740" baseline="30000" dirty="0" err="1"/>
              <a:t>s</a:t>
            </a:r>
            <a:r>
              <a:rPr lang="en-US" sz="1740" dirty="0"/>
              <a:t> has all sickle cell haemoglobin. Heterozygous people don’t usually show any symptoms.</a:t>
            </a:r>
          </a:p>
          <a:p>
            <a:pPr marL="276225" indent="-276225">
              <a:buClr>
                <a:srgbClr val="0070C0"/>
              </a:buClr>
              <a:buSzPct val="80000"/>
              <a:buFont typeface="Wingdings 3" panose="05040102010807070707" pitchFamily="18" charset="2"/>
              <a:buChar char=""/>
            </a:pPr>
            <a:r>
              <a:rPr lang="en-US" sz="1740" dirty="0"/>
              <a:t>If sickle cell anaemia is such a dangerous disease, then why has natural selection not removed it from the human population? The answer lies with another </a:t>
            </a:r>
            <a:r>
              <a:rPr lang="en-US" sz="1740" dirty="0" smtClean="0"/>
              <a:t>disease - </a:t>
            </a:r>
            <a:r>
              <a:rPr lang="en-US" sz="1740" dirty="0"/>
              <a:t>malaria.</a:t>
            </a:r>
          </a:p>
          <a:p>
            <a:pPr marL="276225" indent="-276225">
              <a:buClr>
                <a:srgbClr val="0070C0"/>
              </a:buClr>
              <a:buSzPct val="80000"/>
              <a:buFont typeface="Wingdings 3" panose="05040102010807070707" pitchFamily="18" charset="2"/>
              <a:buChar char=""/>
            </a:pPr>
            <a:r>
              <a:rPr lang="en-US" sz="1740" dirty="0"/>
              <a:t>Malaria is a serious disease caused by a single-celled parasite that is injected into the blood when an infected mosquito bites. Millions of people are killed by this disease each year, most of them children. </a:t>
            </a:r>
            <a:endParaRPr lang="en-US" sz="1740" dirty="0" smtClean="0"/>
          </a:p>
          <a:p>
            <a:pPr marL="276225" indent="-276225">
              <a:buClr>
                <a:srgbClr val="0070C0"/>
              </a:buClr>
              <a:buSzPct val="80000"/>
              <a:buFont typeface="Wingdings 3" panose="05040102010807070707" pitchFamily="18" charset="2"/>
              <a:buChar char=""/>
            </a:pPr>
            <a:r>
              <a:rPr lang="en-US" sz="1740" dirty="0" smtClean="0"/>
              <a:t>A </a:t>
            </a:r>
            <a:r>
              <a:rPr lang="en-US" sz="1740" dirty="0"/>
              <a:t>person who lives in a part of the world where malaria is present, </a:t>
            </a:r>
            <a:r>
              <a:rPr lang="en-US" sz="1740" dirty="0" smtClean="0"/>
              <a:t>are </a:t>
            </a:r>
            <a:r>
              <a:rPr lang="en-US" sz="1740" dirty="0"/>
              <a:t>who has some resistance to the disease, will be at an advantage compared with others who are susceptible.</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258</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5652119" y="5733256"/>
            <a:ext cx="3240361" cy="565146"/>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a:t>
            </a:r>
            <a:r>
              <a:rPr lang="en-US" sz="1600" b="1" dirty="0" smtClean="0"/>
              <a:t>19.19 – </a:t>
            </a:r>
            <a:r>
              <a:rPr lang="en-US" sz="1600" dirty="0" smtClean="0"/>
              <a:t>The distribution of </a:t>
            </a:r>
            <a:r>
              <a:rPr lang="en-US" sz="1600" b="1" dirty="0" smtClean="0"/>
              <a:t>a</a:t>
            </a:r>
            <a:r>
              <a:rPr lang="en-US" sz="1600" dirty="0" smtClean="0"/>
              <a:t> sickle cell allele and </a:t>
            </a:r>
            <a:r>
              <a:rPr lang="en-US" sz="1600" b="1" dirty="0" smtClean="0"/>
              <a:t>b</a:t>
            </a:r>
            <a:r>
              <a:rPr lang="en-US" sz="1600" dirty="0" smtClean="0"/>
              <a:t> malaria</a:t>
            </a:r>
            <a:endParaRPr lang="en-GB" sz="1600" dirty="0"/>
          </a:p>
        </p:txBody>
      </p:sp>
      <p:pic>
        <p:nvPicPr>
          <p:cNvPr id="8" name="Picture 7"/>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t="651" r="11000" b="4851"/>
          <a:stretch/>
        </p:blipFill>
        <p:spPr>
          <a:xfrm>
            <a:off x="5652120" y="1124744"/>
            <a:ext cx="3226104" cy="4551579"/>
          </a:xfrm>
          <a:prstGeom prst="rect">
            <a:avLst/>
          </a:prstGeom>
        </p:spPr>
      </p:pic>
      <p:sp>
        <p:nvSpPr>
          <p:cNvPr id="9" name="TextBox 8">
            <a:hlinkClick r:id="rId4" action="ppaction://hlinkfile"/>
          </p:cNvPr>
          <p:cNvSpPr txBox="1"/>
          <p:nvPr/>
        </p:nvSpPr>
        <p:spPr>
          <a:xfrm>
            <a:off x="6156176" y="6298402"/>
            <a:ext cx="2356158"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b="1" dirty="0" smtClean="0"/>
              <a:t>Sickle Cell Anaemia</a:t>
            </a:r>
            <a:endParaRPr lang="en-GB" b="1" dirty="0"/>
          </a:p>
        </p:txBody>
      </p:sp>
      <p:sp>
        <p:nvSpPr>
          <p:cNvPr id="10" name="TextBox 9">
            <a:hlinkClick r:id="rId5" action="ppaction://hlinksldjump"/>
          </p:cNvPr>
          <p:cNvSpPr txBox="1"/>
          <p:nvPr/>
        </p:nvSpPr>
        <p:spPr>
          <a:xfrm>
            <a:off x="8420749" y="5014917"/>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985781272"/>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 – Sickle Cell</a:t>
            </a:r>
            <a:endParaRPr lang="en-US" dirty="0"/>
          </a:p>
        </p:txBody>
      </p:sp>
      <p:sp>
        <p:nvSpPr>
          <p:cNvPr id="34" name="Rectangle 33"/>
          <p:cNvSpPr/>
          <p:nvPr/>
        </p:nvSpPr>
        <p:spPr>
          <a:xfrm>
            <a:off x="179513" y="1124744"/>
            <a:ext cx="5472606" cy="5909310"/>
          </a:xfrm>
          <a:prstGeom prst="rect">
            <a:avLst/>
          </a:prstGeom>
        </p:spPr>
        <p:txBody>
          <a:bodyPr wrap="square">
            <a:spAutoFit/>
          </a:bodyPr>
          <a:lstStyle/>
          <a:p>
            <a:pPr>
              <a:buClr>
                <a:srgbClr val="0070C0"/>
              </a:buClr>
              <a:buSzPct val="80000"/>
            </a:pPr>
            <a:r>
              <a:rPr lang="en-US" sz="1740" b="1" dirty="0" smtClean="0">
                <a:solidFill>
                  <a:srgbClr val="C00000"/>
                </a:solidFill>
              </a:rPr>
              <a:t>Sickle </a:t>
            </a:r>
            <a:r>
              <a:rPr lang="en-US" sz="1740" b="1" dirty="0">
                <a:solidFill>
                  <a:srgbClr val="C00000"/>
                </a:solidFill>
              </a:rPr>
              <a:t>cell anaemia</a:t>
            </a:r>
          </a:p>
          <a:p>
            <a:pPr marL="276225" indent="-276225">
              <a:buClr>
                <a:srgbClr val="0070C0"/>
              </a:buClr>
              <a:buSzPct val="80000"/>
              <a:buFont typeface="Wingdings 3" panose="05040102010807070707" pitchFamily="18" charset="2"/>
              <a:buChar char=""/>
            </a:pPr>
            <a:r>
              <a:rPr lang="en-US" sz="1740" dirty="0"/>
              <a:t>Malaria is common in many parts of the world where the sickle cell allele is present in the population (Figure </a:t>
            </a:r>
            <a:r>
              <a:rPr lang="en-US" sz="1740" b="1" dirty="0"/>
              <a:t>19.19</a:t>
            </a:r>
            <a:r>
              <a:rPr lang="en-US" sz="1740" dirty="0"/>
              <a:t>). In the past, people homozygous for the sickle cell allele often died early from sickle cell disease. People homozygous for the normal allele often died early from malaria. </a:t>
            </a:r>
            <a:endParaRPr lang="en-US" sz="1740" dirty="0" smtClean="0"/>
          </a:p>
          <a:p>
            <a:pPr marL="276225" indent="-276225">
              <a:buClr>
                <a:srgbClr val="0070C0"/>
              </a:buClr>
              <a:buSzPct val="80000"/>
              <a:buFont typeface="Wingdings 3" panose="05040102010807070707" pitchFamily="18" charset="2"/>
              <a:buChar char=""/>
            </a:pPr>
            <a:r>
              <a:rPr lang="en-US" sz="1740" dirty="0" smtClean="0"/>
              <a:t>Those</a:t>
            </a:r>
            <a:r>
              <a:rPr lang="en-US" sz="1740" dirty="0"/>
              <a:t>, however, who were heterozygous (with one </a:t>
            </a:r>
            <a:r>
              <a:rPr lang="en-US" sz="1740" dirty="0" err="1"/>
              <a:t>Hb</a:t>
            </a:r>
            <a:r>
              <a:rPr lang="en-US" sz="1740" baseline="30000" dirty="0" err="1"/>
              <a:t>s</a:t>
            </a:r>
            <a:r>
              <a:rPr lang="en-US" sz="1740" dirty="0"/>
              <a:t> allele and one </a:t>
            </a:r>
            <a:r>
              <a:rPr lang="en-US" sz="1740" dirty="0" err="1"/>
              <a:t>HbA</a:t>
            </a:r>
            <a:r>
              <a:rPr lang="en-US" sz="1740" dirty="0"/>
              <a:t> allele) were more resistant to malaria than those with all normal haemoglobin. In parts of the world where malaria was present, people with the heterozygous genotype were most likely to survive until they were old enough to reproduce.</a:t>
            </a:r>
          </a:p>
          <a:p>
            <a:pPr marL="276225" indent="-276225">
              <a:buClr>
                <a:srgbClr val="0070C0"/>
              </a:buClr>
              <a:buSzPct val="80000"/>
              <a:buFont typeface="Wingdings 3" panose="05040102010807070707" pitchFamily="18" charset="2"/>
              <a:buChar char=""/>
            </a:pPr>
            <a:r>
              <a:rPr lang="en-US" sz="1740" dirty="0"/>
              <a:t>Therefore, in each generation, the people most likely to reproduce were heterozygous people. Some of the children of heterozygous parents will also be heterozygous, but some will be homozygous dominant and some homozygous recessive. This continued for generation after generation.</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258</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5652119" y="5733256"/>
            <a:ext cx="3240361" cy="565146"/>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a:t>
            </a:r>
            <a:r>
              <a:rPr lang="en-US" sz="1600" b="1" dirty="0" smtClean="0"/>
              <a:t>19.19 – </a:t>
            </a:r>
            <a:r>
              <a:rPr lang="en-US" sz="1600" dirty="0" smtClean="0"/>
              <a:t>The distribution of </a:t>
            </a:r>
            <a:r>
              <a:rPr lang="en-US" sz="1600" b="1" dirty="0" smtClean="0"/>
              <a:t>a</a:t>
            </a:r>
            <a:r>
              <a:rPr lang="en-US" sz="1600" dirty="0" smtClean="0"/>
              <a:t> sickle cell allele and </a:t>
            </a:r>
            <a:r>
              <a:rPr lang="en-US" sz="1600" b="1" dirty="0" smtClean="0"/>
              <a:t>b</a:t>
            </a:r>
            <a:r>
              <a:rPr lang="en-US" sz="1600" dirty="0" smtClean="0"/>
              <a:t> malaria</a:t>
            </a:r>
            <a:endParaRPr lang="en-GB" sz="1600" dirty="0"/>
          </a:p>
        </p:txBody>
      </p:sp>
      <p:pic>
        <p:nvPicPr>
          <p:cNvPr id="8" name="Picture 7"/>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t="651" r="11000" b="4851"/>
          <a:stretch/>
        </p:blipFill>
        <p:spPr>
          <a:xfrm>
            <a:off x="5652120" y="1124744"/>
            <a:ext cx="3226104" cy="4551579"/>
          </a:xfrm>
          <a:prstGeom prst="rect">
            <a:avLst/>
          </a:prstGeom>
        </p:spPr>
      </p:pic>
      <p:sp>
        <p:nvSpPr>
          <p:cNvPr id="9" name="TextBox 8">
            <a:hlinkClick r:id="rId4" action="ppaction://hlinkfile"/>
          </p:cNvPr>
          <p:cNvSpPr txBox="1"/>
          <p:nvPr/>
        </p:nvSpPr>
        <p:spPr>
          <a:xfrm>
            <a:off x="6156176" y="6298402"/>
            <a:ext cx="2356158"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b="1" dirty="0" smtClean="0"/>
              <a:t>Sickle Cell Anaemia</a:t>
            </a:r>
            <a:endParaRPr lang="en-GB" b="1" dirty="0"/>
          </a:p>
        </p:txBody>
      </p:sp>
      <p:sp>
        <p:nvSpPr>
          <p:cNvPr id="10" name="TextBox 9">
            <a:hlinkClick r:id="rId5" action="ppaction://hlinksldjump"/>
          </p:cNvPr>
          <p:cNvSpPr txBox="1"/>
          <p:nvPr/>
        </p:nvSpPr>
        <p:spPr>
          <a:xfrm>
            <a:off x="8420749" y="5086925"/>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966866200"/>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 - Breeding</a:t>
            </a:r>
            <a:endParaRPr lang="en-US" dirty="0"/>
          </a:p>
        </p:txBody>
      </p:sp>
      <p:sp>
        <p:nvSpPr>
          <p:cNvPr id="34" name="Rectangle 33"/>
          <p:cNvSpPr/>
          <p:nvPr/>
        </p:nvSpPr>
        <p:spPr>
          <a:xfrm>
            <a:off x="179514" y="1124744"/>
            <a:ext cx="4680518" cy="2246769"/>
          </a:xfrm>
          <a:prstGeom prst="rect">
            <a:avLst/>
          </a:prstGeom>
        </p:spPr>
        <p:txBody>
          <a:bodyPr wrap="square">
            <a:spAutoFit/>
          </a:bodyPr>
          <a:lstStyle/>
          <a:p>
            <a:pPr>
              <a:buClr>
                <a:srgbClr val="0070C0"/>
              </a:buClr>
              <a:buSzPct val="80000"/>
            </a:pPr>
            <a:r>
              <a:rPr lang="en-US" sz="2000" b="1" dirty="0" smtClean="0">
                <a:solidFill>
                  <a:srgbClr val="C00000"/>
                </a:solidFill>
              </a:rPr>
              <a:t>Selective </a:t>
            </a:r>
            <a:r>
              <a:rPr lang="en-US" sz="2000" b="1" dirty="0">
                <a:solidFill>
                  <a:srgbClr val="C00000"/>
                </a:solidFill>
              </a:rPr>
              <a:t>breeding</a:t>
            </a:r>
          </a:p>
          <a:p>
            <a:pPr marL="276225" indent="-276225">
              <a:buClr>
                <a:srgbClr val="0070C0"/>
              </a:buClr>
              <a:buSzPct val="80000"/>
              <a:buFont typeface="Wingdings 3" panose="05040102010807070707" pitchFamily="18" charset="2"/>
              <a:buChar char=""/>
            </a:pPr>
            <a:r>
              <a:rPr lang="en-US" sz="2000" dirty="0"/>
              <a:t>Humans can also bring about changes in living organisms, by selecting certain individuals for breeding. Figures 19.20 and 19.21 show examples of the results of this kind of selection. </a:t>
            </a:r>
            <a:endParaRPr lang="en-US" sz="200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258</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5004048" y="3861048"/>
            <a:ext cx="3888432" cy="626701"/>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b="1" dirty="0"/>
              <a:t>Figure 19.20 </a:t>
            </a:r>
            <a:r>
              <a:rPr lang="en-US" dirty="0" smtClean="0"/>
              <a:t>- Wild </a:t>
            </a:r>
            <a:r>
              <a:rPr lang="en-US" dirty="0"/>
              <a:t>and cultivated apples.</a:t>
            </a:r>
            <a:endParaRPr lang="en-GB"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t="54325" r="52362"/>
          <a:stretch/>
        </p:blipFill>
        <p:spPr>
          <a:xfrm>
            <a:off x="5004048" y="1126337"/>
            <a:ext cx="3888432" cy="2715402"/>
          </a:xfrm>
          <a:prstGeom prst="rect">
            <a:avLst/>
          </a:prstGeom>
        </p:spPr>
      </p:pic>
      <p:sp>
        <p:nvSpPr>
          <p:cNvPr id="3" name="Rectangle 2"/>
          <p:cNvSpPr/>
          <p:nvPr/>
        </p:nvSpPr>
        <p:spPr>
          <a:xfrm>
            <a:off x="179514" y="3263493"/>
            <a:ext cx="8712966" cy="3477875"/>
          </a:xfrm>
          <a:prstGeom prst="rect">
            <a:avLst/>
          </a:prstGeom>
        </p:spPr>
        <p:txBody>
          <a:bodyPr wrap="square">
            <a:spAutoFit/>
          </a:bodyPr>
          <a:lstStyle/>
          <a:p>
            <a:pPr marL="276225" indent="-276225">
              <a:buClr>
                <a:srgbClr val="0070C0"/>
              </a:buClr>
              <a:buSzPct val="80000"/>
              <a:buFont typeface="Wingdings 3" panose="05040102010807070707" pitchFamily="18" charset="2"/>
              <a:buChar char=""/>
            </a:pPr>
            <a:r>
              <a:rPr lang="en-US" sz="2000" dirty="0"/>
              <a:t>For example, from the varied </a:t>
            </a:r>
            <a:r>
              <a:rPr lang="en-US" sz="2000" dirty="0" smtClean="0"/>
              <a:t/>
            </a:r>
            <a:br>
              <a:rPr lang="en-US" sz="2000" dirty="0" smtClean="0"/>
            </a:br>
            <a:r>
              <a:rPr lang="en-US" sz="2000" dirty="0" smtClean="0"/>
              <a:t>individuals </a:t>
            </a:r>
            <a:r>
              <a:rPr lang="en-US" sz="2000" dirty="0"/>
              <a:t>amongst a herd of cattle, </a:t>
            </a:r>
            <a:r>
              <a:rPr lang="en-US" sz="2000" dirty="0" smtClean="0"/>
              <a:t/>
            </a:r>
            <a:br>
              <a:rPr lang="en-US" sz="2000" dirty="0" smtClean="0"/>
            </a:br>
            <a:r>
              <a:rPr lang="en-US" sz="2000" dirty="0" smtClean="0"/>
              <a:t>the </a:t>
            </a:r>
            <a:r>
              <a:rPr lang="en-US" sz="2000" dirty="0"/>
              <a:t>breeder chooses the ones with the </a:t>
            </a:r>
            <a:r>
              <a:rPr lang="en-US" sz="2000" dirty="0" smtClean="0"/>
              <a:t/>
            </a:r>
            <a:br>
              <a:rPr lang="en-US" sz="2000" dirty="0" smtClean="0"/>
            </a:br>
            <a:r>
              <a:rPr lang="en-US" sz="2000" dirty="0" smtClean="0"/>
              <a:t>characteristics </a:t>
            </a:r>
            <a:r>
              <a:rPr lang="en-US" sz="2000" dirty="0"/>
              <a:t>he or she wants to </a:t>
            </a:r>
            <a:r>
              <a:rPr lang="en-US" sz="2000" dirty="0" smtClean="0"/>
              <a:t/>
            </a:r>
            <a:br>
              <a:rPr lang="en-US" sz="2000" dirty="0" smtClean="0"/>
            </a:br>
            <a:r>
              <a:rPr lang="en-US" sz="2000" dirty="0" smtClean="0"/>
              <a:t>appear </a:t>
            </a:r>
            <a:r>
              <a:rPr lang="en-US" sz="2000" dirty="0"/>
              <a:t>in the next generation. He or </a:t>
            </a:r>
            <a:r>
              <a:rPr lang="en-US" sz="2000" dirty="0" smtClean="0"/>
              <a:t/>
            </a:r>
            <a:br>
              <a:rPr lang="en-US" sz="2000" dirty="0" smtClean="0"/>
            </a:br>
            <a:r>
              <a:rPr lang="en-US" sz="2000" dirty="0" smtClean="0"/>
              <a:t>she </a:t>
            </a:r>
            <a:r>
              <a:rPr lang="en-US" sz="2000" dirty="0"/>
              <a:t>then allows these individuals, and not the others, to breed. </a:t>
            </a:r>
          </a:p>
          <a:p>
            <a:pPr marL="276225" indent="-276225">
              <a:buClr>
                <a:srgbClr val="0070C0"/>
              </a:buClr>
              <a:buSzPct val="80000"/>
              <a:buFont typeface="Wingdings 3" panose="05040102010807070707" pitchFamily="18" charset="2"/>
              <a:buChar char=""/>
            </a:pPr>
            <a:r>
              <a:rPr lang="en-US" sz="2000" dirty="0"/>
              <a:t>If this selection process is repeated over many generations, these characteristics will become the most common ones in the population.</a:t>
            </a:r>
          </a:p>
          <a:p>
            <a:pPr marL="276225" indent="-276225">
              <a:buClr>
                <a:srgbClr val="0070C0"/>
              </a:buClr>
              <a:buSzPct val="80000"/>
              <a:buFont typeface="Wingdings 3" panose="05040102010807070707" pitchFamily="18" charset="2"/>
              <a:buChar char=""/>
            </a:pPr>
            <a:r>
              <a:rPr lang="en-US" sz="2000" dirty="0"/>
              <a:t>This process is called artificial selection. It has been going on for thousands of years, ever since humans first began to cultivate plants and to domesticate animals.</a:t>
            </a:r>
          </a:p>
        </p:txBody>
      </p:sp>
      <p:sp>
        <p:nvSpPr>
          <p:cNvPr id="9" name="TextBox 8">
            <a:hlinkClick r:id="rId4" action="ppaction://hlinksldjump"/>
          </p:cNvPr>
          <p:cNvSpPr txBox="1"/>
          <p:nvPr/>
        </p:nvSpPr>
        <p:spPr>
          <a:xfrm>
            <a:off x="8420749" y="5374957"/>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669593591"/>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 - Breeding</a:t>
            </a:r>
            <a:endParaRPr lang="en-US" dirty="0"/>
          </a:p>
        </p:txBody>
      </p:sp>
      <p:sp>
        <p:nvSpPr>
          <p:cNvPr id="34" name="Rectangle 33"/>
          <p:cNvSpPr/>
          <p:nvPr/>
        </p:nvSpPr>
        <p:spPr>
          <a:xfrm>
            <a:off x="179514" y="1124744"/>
            <a:ext cx="4680518" cy="5586145"/>
          </a:xfrm>
          <a:prstGeom prst="rect">
            <a:avLst/>
          </a:prstGeom>
        </p:spPr>
        <p:txBody>
          <a:bodyPr wrap="square">
            <a:spAutoFit/>
          </a:bodyPr>
          <a:lstStyle/>
          <a:p>
            <a:pPr>
              <a:buClr>
                <a:srgbClr val="0070C0"/>
              </a:buClr>
              <a:buSzPct val="80000"/>
            </a:pPr>
            <a:r>
              <a:rPr lang="en-US" sz="2100" b="1" dirty="0" smtClean="0">
                <a:solidFill>
                  <a:srgbClr val="C00000"/>
                </a:solidFill>
              </a:rPr>
              <a:t>Selective </a:t>
            </a:r>
            <a:r>
              <a:rPr lang="en-US" sz="2100" b="1" dirty="0">
                <a:solidFill>
                  <a:srgbClr val="C00000"/>
                </a:solidFill>
              </a:rPr>
              <a:t>breeding</a:t>
            </a:r>
          </a:p>
          <a:p>
            <a:pPr marL="276225" indent="-276225">
              <a:buClr>
                <a:srgbClr val="0070C0"/>
              </a:buClr>
              <a:buSzPct val="80000"/>
              <a:buFont typeface="Wingdings 3" panose="05040102010807070707" pitchFamily="18" charset="2"/>
              <a:buChar char=""/>
            </a:pPr>
            <a:r>
              <a:rPr lang="en-US" sz="2100" dirty="0"/>
              <a:t>It works in just the same way as natural selection. Individuals with ‘advantageous’ characteristics breed, while those with ‘disadvantageous’ ones do not.</a:t>
            </a:r>
          </a:p>
          <a:p>
            <a:pPr marL="276225" indent="-276225">
              <a:buClr>
                <a:srgbClr val="0070C0"/>
              </a:buClr>
              <a:buSzPct val="80000"/>
              <a:buFont typeface="Wingdings 3" panose="05040102010807070707" pitchFamily="18" charset="2"/>
              <a:buChar char=""/>
            </a:pPr>
            <a:r>
              <a:rPr lang="en-US" sz="2100" dirty="0"/>
              <a:t>However, what humans think are desirable characteristics would often not be at all advantageous to the plant or animal if it was living in the wild. </a:t>
            </a:r>
            <a:endParaRPr lang="en-US" sz="2100" dirty="0" smtClean="0"/>
          </a:p>
          <a:p>
            <a:pPr marL="276225" indent="-276225">
              <a:buClr>
                <a:srgbClr val="0070C0"/>
              </a:buClr>
              <a:buSzPct val="80000"/>
              <a:buFont typeface="Wingdings 3" panose="05040102010807070707" pitchFamily="18" charset="2"/>
              <a:buChar char=""/>
            </a:pPr>
            <a:r>
              <a:rPr lang="en-US" sz="2100" dirty="0" smtClean="0"/>
              <a:t>Modern </a:t>
            </a:r>
            <a:r>
              <a:rPr lang="en-US" sz="2100" dirty="0"/>
              <a:t>varieties of cattle, for example, selected over hundreds of years for high milk yield or fast meat production, would stand little chance of surviving for long in the wild</a:t>
            </a:r>
            <a:r>
              <a:rPr lang="en-US" sz="2100" dirty="0" smtClean="0"/>
              <a:t>.</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259</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4860032" y="5373216"/>
            <a:ext cx="4003672" cy="1303809"/>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19.20 </a:t>
            </a:r>
            <a:r>
              <a:rPr lang="en-US" sz="1600" dirty="0"/>
              <a:t>- </a:t>
            </a:r>
            <a:r>
              <a:rPr lang="en-US" sz="1600" b="1" dirty="0"/>
              <a:t>a</a:t>
            </a:r>
            <a:r>
              <a:rPr lang="en-US" sz="1600" dirty="0"/>
              <a:t> White Park cattle, like these in England, are a very old breed. They are thought to be quite similar to original wild cattle, </a:t>
            </a:r>
            <a:r>
              <a:rPr lang="en-US" sz="1600" b="1" dirty="0"/>
              <a:t>b</a:t>
            </a:r>
            <a:r>
              <a:rPr lang="en-US" sz="1600" dirty="0"/>
              <a:t> Friesian cattle have been bred for high milk yield.</a:t>
            </a:r>
            <a:endParaRPr lang="en-GB" sz="1600" dirty="0"/>
          </a:p>
        </p:txBody>
      </p:sp>
      <p:pic>
        <p:nvPicPr>
          <p:cNvPr id="13314" name="Picture 2" descr="Image result for White Park cattl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860032" y="1151728"/>
            <a:ext cx="4032448" cy="1901789"/>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Image result for Friesian cattl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0031" y="3115206"/>
            <a:ext cx="4003673" cy="225206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460432" y="2564904"/>
            <a:ext cx="312906" cy="369332"/>
          </a:xfrm>
          <a:prstGeom prst="rect">
            <a:avLst/>
          </a:prstGeom>
          <a:solidFill>
            <a:schemeClr val="bg1"/>
          </a:solidFill>
        </p:spPr>
        <p:txBody>
          <a:bodyPr wrap="none" rtlCol="0">
            <a:spAutoFit/>
          </a:bodyPr>
          <a:lstStyle/>
          <a:p>
            <a:r>
              <a:rPr lang="en-GB" b="1" dirty="0" smtClean="0"/>
              <a:t>a</a:t>
            </a:r>
            <a:endParaRPr lang="en-GB" b="1" dirty="0"/>
          </a:p>
        </p:txBody>
      </p:sp>
      <p:sp>
        <p:nvSpPr>
          <p:cNvPr id="11" name="TextBox 10"/>
          <p:cNvSpPr txBox="1"/>
          <p:nvPr/>
        </p:nvSpPr>
        <p:spPr>
          <a:xfrm>
            <a:off x="8486585" y="3203684"/>
            <a:ext cx="325730" cy="369332"/>
          </a:xfrm>
          <a:prstGeom prst="rect">
            <a:avLst/>
          </a:prstGeom>
          <a:solidFill>
            <a:schemeClr val="bg1"/>
          </a:solidFill>
        </p:spPr>
        <p:txBody>
          <a:bodyPr wrap="none" rtlCol="0">
            <a:spAutoFit/>
          </a:bodyPr>
          <a:lstStyle/>
          <a:p>
            <a:r>
              <a:rPr lang="en-GB" b="1" dirty="0" smtClean="0"/>
              <a:t>b</a:t>
            </a:r>
            <a:endParaRPr lang="en-GB" b="1" dirty="0"/>
          </a:p>
        </p:txBody>
      </p:sp>
      <p:sp>
        <p:nvSpPr>
          <p:cNvPr id="12" name="TextBox 11">
            <a:hlinkClick r:id="rId5" action="ppaction://hlinksldjump"/>
          </p:cNvPr>
          <p:cNvSpPr txBox="1"/>
          <p:nvPr/>
        </p:nvSpPr>
        <p:spPr>
          <a:xfrm>
            <a:off x="8420749" y="5590981"/>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35816522"/>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 - Breeding</a:t>
            </a:r>
            <a:endParaRPr lang="en-US" dirty="0"/>
          </a:p>
        </p:txBody>
      </p:sp>
      <p:sp>
        <p:nvSpPr>
          <p:cNvPr id="34" name="Rectangle 33"/>
          <p:cNvSpPr/>
          <p:nvPr/>
        </p:nvSpPr>
        <p:spPr>
          <a:xfrm>
            <a:off x="179514" y="1124744"/>
            <a:ext cx="4680518" cy="5324535"/>
          </a:xfrm>
          <a:prstGeom prst="rect">
            <a:avLst/>
          </a:prstGeom>
        </p:spPr>
        <p:txBody>
          <a:bodyPr wrap="square">
            <a:spAutoFit/>
          </a:bodyPr>
          <a:lstStyle/>
          <a:p>
            <a:pPr>
              <a:buClr>
                <a:srgbClr val="0070C0"/>
              </a:buClr>
              <a:buSzPct val="80000"/>
            </a:pPr>
            <a:r>
              <a:rPr lang="en-US" sz="2000" b="1" dirty="0" smtClean="0">
                <a:solidFill>
                  <a:srgbClr val="C00000"/>
                </a:solidFill>
              </a:rPr>
              <a:t>Selective </a:t>
            </a:r>
            <a:r>
              <a:rPr lang="en-US" sz="2000" b="1" dirty="0">
                <a:solidFill>
                  <a:srgbClr val="C00000"/>
                </a:solidFill>
              </a:rPr>
              <a:t>breeding</a:t>
            </a:r>
          </a:p>
          <a:p>
            <a:pPr marL="276225" indent="-276225">
              <a:buClr>
                <a:srgbClr val="0070C0"/>
              </a:buClr>
              <a:buSzPct val="80000"/>
              <a:buFont typeface="Wingdings 3" panose="05040102010807070707" pitchFamily="18" charset="2"/>
              <a:buChar char=""/>
            </a:pPr>
            <a:r>
              <a:rPr lang="en-US" sz="2000" dirty="0" smtClean="0"/>
              <a:t>Some </a:t>
            </a:r>
            <a:r>
              <a:rPr lang="en-US" sz="2000" dirty="0"/>
              <a:t>farmers are now beginning to think differently </a:t>
            </a:r>
            <a:r>
              <a:rPr lang="en-US" sz="2000" dirty="0" smtClean="0"/>
              <a:t>about </a:t>
            </a:r>
            <a:r>
              <a:rPr lang="en-US" sz="2000" dirty="0"/>
              <a:t>the characteristics they want in their animals and plants. </a:t>
            </a:r>
            <a:endParaRPr lang="en-US" sz="2000" dirty="0" smtClean="0"/>
          </a:p>
          <a:p>
            <a:pPr marL="276225" indent="-276225">
              <a:buClr>
                <a:srgbClr val="0070C0"/>
              </a:buClr>
              <a:buSzPct val="80000"/>
              <a:buFont typeface="Wingdings 3" panose="05040102010807070707" pitchFamily="18" charset="2"/>
              <a:buChar char=""/>
            </a:pPr>
            <a:r>
              <a:rPr lang="en-US" sz="2000" dirty="0" smtClean="0"/>
              <a:t>Instead </a:t>
            </a:r>
            <a:r>
              <a:rPr lang="en-US" sz="2000" dirty="0"/>
              <a:t>of enormous yields as their first priority, they are now looking for varieties which can grow well with less fertiliser or pesticides in the case of food plants, and with less expensive housing and feeding in the case of animals. </a:t>
            </a:r>
            <a:endParaRPr lang="en-US" sz="2000" dirty="0" smtClean="0"/>
          </a:p>
          <a:p>
            <a:pPr marL="276225" indent="-276225">
              <a:buClr>
                <a:srgbClr val="0070C0"/>
              </a:buClr>
              <a:buSzPct val="80000"/>
              <a:buFont typeface="Wingdings 3" panose="05040102010807070707" pitchFamily="18" charset="2"/>
              <a:buChar char=""/>
            </a:pPr>
            <a:r>
              <a:rPr lang="en-US" sz="2000" dirty="0" smtClean="0"/>
              <a:t>Luckily</a:t>
            </a:r>
            <a:r>
              <a:rPr lang="en-US" sz="2000" dirty="0"/>
              <a:t>, many of the older breeds, which had these characteristics, have been conserved, and can now be used to breed new varieties with ‘easy- care’ characteristics.</a:t>
            </a:r>
            <a:endParaRPr lang="en-US" sz="200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259</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4860032" y="5373216"/>
            <a:ext cx="4003672" cy="1303809"/>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19.20 </a:t>
            </a:r>
            <a:r>
              <a:rPr lang="en-US" sz="1600" dirty="0"/>
              <a:t>- </a:t>
            </a:r>
            <a:r>
              <a:rPr lang="en-US" sz="1600" b="1" dirty="0"/>
              <a:t>a</a:t>
            </a:r>
            <a:r>
              <a:rPr lang="en-US" sz="1600" dirty="0"/>
              <a:t> White Park cattle, like these in England, are a very old breed. They are thought to be quite similar to original wild cattle, </a:t>
            </a:r>
            <a:r>
              <a:rPr lang="en-US" sz="1600" b="1" dirty="0"/>
              <a:t>b</a:t>
            </a:r>
            <a:r>
              <a:rPr lang="en-US" sz="1600" dirty="0"/>
              <a:t> Friesian cattle have been bred for high milk yield.</a:t>
            </a:r>
            <a:endParaRPr lang="en-GB" sz="1600" dirty="0"/>
          </a:p>
        </p:txBody>
      </p:sp>
      <p:pic>
        <p:nvPicPr>
          <p:cNvPr id="13314" name="Picture 2" descr="Image result for White Park cattl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860032" y="1151728"/>
            <a:ext cx="4032448" cy="1901789"/>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Image result for Friesian cattl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0031" y="3115206"/>
            <a:ext cx="4003673" cy="225206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460432" y="2564904"/>
            <a:ext cx="312906" cy="369332"/>
          </a:xfrm>
          <a:prstGeom prst="rect">
            <a:avLst/>
          </a:prstGeom>
          <a:solidFill>
            <a:schemeClr val="bg1"/>
          </a:solidFill>
        </p:spPr>
        <p:txBody>
          <a:bodyPr wrap="none" rtlCol="0">
            <a:spAutoFit/>
          </a:bodyPr>
          <a:lstStyle/>
          <a:p>
            <a:r>
              <a:rPr lang="en-GB" b="1" dirty="0" smtClean="0"/>
              <a:t>a</a:t>
            </a:r>
            <a:endParaRPr lang="en-GB" b="1" dirty="0"/>
          </a:p>
        </p:txBody>
      </p:sp>
      <p:sp>
        <p:nvSpPr>
          <p:cNvPr id="11" name="TextBox 10"/>
          <p:cNvSpPr txBox="1"/>
          <p:nvPr/>
        </p:nvSpPr>
        <p:spPr>
          <a:xfrm>
            <a:off x="8486585" y="3203684"/>
            <a:ext cx="325730" cy="369332"/>
          </a:xfrm>
          <a:prstGeom prst="rect">
            <a:avLst/>
          </a:prstGeom>
          <a:solidFill>
            <a:schemeClr val="bg1"/>
          </a:solidFill>
        </p:spPr>
        <p:txBody>
          <a:bodyPr wrap="none" rtlCol="0">
            <a:spAutoFit/>
          </a:bodyPr>
          <a:lstStyle/>
          <a:p>
            <a:r>
              <a:rPr lang="en-GB" b="1" dirty="0" smtClean="0"/>
              <a:t>b</a:t>
            </a:r>
            <a:endParaRPr lang="en-GB" b="1" dirty="0"/>
          </a:p>
        </p:txBody>
      </p:sp>
      <p:sp>
        <p:nvSpPr>
          <p:cNvPr id="10" name="TextBox 9">
            <a:hlinkClick r:id="rId5" action="ppaction://hlinksldjump"/>
          </p:cNvPr>
          <p:cNvSpPr txBox="1"/>
          <p:nvPr/>
        </p:nvSpPr>
        <p:spPr>
          <a:xfrm>
            <a:off x="8420749" y="5662989"/>
            <a:ext cx="471731" cy="646331"/>
          </a:xfrm>
          <a:prstGeom prst="rect">
            <a:avLst/>
          </a:prstGeom>
          <a:noFill/>
        </p:spPr>
        <p:txBody>
          <a:bodyPr wrap="square" rtlCol="0">
            <a:spAutoFit/>
          </a:bodyPr>
          <a:lstStyle/>
          <a:p>
            <a:r>
              <a:rPr lang="en-GB" sz="36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227279690"/>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260</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077578"/>
            <a:ext cx="8699936" cy="5591782"/>
          </a:xfrm>
          <a:prstGeom prst="rect">
            <a:avLst/>
          </a:prstGeom>
          <a:solidFill>
            <a:srgbClr val="F5FC9A"/>
          </a:solidFill>
          <a:ln w="57150">
            <a:solidFill>
              <a:srgbClr val="002060"/>
            </a:solidFill>
          </a:ln>
        </p:spPr>
        <p:txBody>
          <a:bodyPr wrap="square">
            <a:spAutoFit/>
          </a:bodyPr>
          <a:lstStyle/>
          <a:p>
            <a:pPr marL="723900" indent="-723900">
              <a:buClr>
                <a:srgbClr val="0070C0"/>
              </a:buClr>
              <a:tabLst>
                <a:tab pos="1517650" algn="l"/>
                <a:tab pos="4300538" algn="l"/>
              </a:tabLst>
            </a:pPr>
            <a:r>
              <a:rPr lang="en-US" sz="1900" b="1" dirty="0"/>
              <a:t>19.4</a:t>
            </a:r>
            <a:r>
              <a:rPr lang="en-US" sz="1900" dirty="0"/>
              <a:t> </a:t>
            </a:r>
            <a:r>
              <a:rPr lang="en-US" sz="1900" dirty="0" smtClean="0"/>
              <a:t>	Using </a:t>
            </a:r>
            <a:r>
              <a:rPr lang="en-US" sz="1900" dirty="0"/>
              <a:t>the six points listed on page 253, </a:t>
            </a:r>
            <a:r>
              <a:rPr lang="en-US" sz="1900" dirty="0" smtClean="0"/>
              <a:t>explain why </a:t>
            </a:r>
            <a:r>
              <a:rPr lang="en-US" sz="1900" dirty="0"/>
              <a:t>the proportion of dark peppered moths near Manchester in Britain increased at the end of the 19th century.</a:t>
            </a:r>
          </a:p>
          <a:p>
            <a:pPr marL="723900" indent="-723900">
              <a:buClr>
                <a:srgbClr val="0070C0"/>
              </a:buClr>
              <a:tabLst>
                <a:tab pos="1517650" algn="l"/>
                <a:tab pos="4300538" algn="l"/>
              </a:tabLst>
            </a:pPr>
            <a:r>
              <a:rPr lang="en-US" sz="1900" b="1" dirty="0"/>
              <a:t>19.5</a:t>
            </a:r>
            <a:r>
              <a:rPr lang="en-US" sz="1900" dirty="0"/>
              <a:t> </a:t>
            </a:r>
            <a:r>
              <a:rPr lang="en-US" sz="1900" dirty="0" smtClean="0"/>
              <a:t>	Why </a:t>
            </a:r>
            <a:r>
              <a:rPr lang="en-US" sz="1900" dirty="0"/>
              <a:t>is it unwise to use antibiotics unnecessarily?</a:t>
            </a:r>
          </a:p>
          <a:p>
            <a:pPr marL="723900" indent="-723900">
              <a:buClr>
                <a:srgbClr val="0070C0"/>
              </a:buClr>
              <a:tabLst>
                <a:tab pos="1517650" algn="l"/>
                <a:tab pos="4300538" algn="l"/>
              </a:tabLst>
            </a:pPr>
            <a:r>
              <a:rPr lang="en-US" sz="1900" b="1" dirty="0"/>
              <a:t>19.6</a:t>
            </a:r>
            <a:r>
              <a:rPr lang="en-US" sz="1900" dirty="0"/>
              <a:t> </a:t>
            </a:r>
            <a:r>
              <a:rPr lang="en-US" sz="1900" dirty="0" smtClean="0"/>
              <a:t>	What </a:t>
            </a:r>
            <a:r>
              <a:rPr lang="en-US" sz="1900" dirty="0"/>
              <a:t>is meant by </a:t>
            </a:r>
            <a:r>
              <a:rPr lang="en-US" sz="1900" dirty="0" err="1"/>
              <a:t>stabilising</a:t>
            </a:r>
            <a:r>
              <a:rPr lang="en-US" sz="1900" dirty="0"/>
              <a:t> selection? Give one example.</a:t>
            </a:r>
          </a:p>
          <a:p>
            <a:pPr marL="723900" indent="-723900">
              <a:buClr>
                <a:srgbClr val="0070C0"/>
              </a:buClr>
              <a:tabLst>
                <a:tab pos="1517650" algn="l"/>
                <a:tab pos="4300538" algn="l"/>
              </a:tabLst>
            </a:pPr>
            <a:r>
              <a:rPr lang="en-US" sz="1900" b="1" dirty="0"/>
              <a:t>19.7</a:t>
            </a:r>
            <a:r>
              <a:rPr lang="en-US" sz="1900" dirty="0"/>
              <a:t> </a:t>
            </a:r>
            <a:r>
              <a:rPr lang="en-US" sz="1900" dirty="0" smtClean="0"/>
              <a:t>	Draw </a:t>
            </a:r>
            <a:r>
              <a:rPr lang="en-US" sz="1900" dirty="0"/>
              <a:t>a genetic diagram to show how two heterozygous parents can have a child with sickle cell anaemia.</a:t>
            </a:r>
          </a:p>
          <a:p>
            <a:pPr marL="723900" indent="-723900">
              <a:buClr>
                <a:srgbClr val="0070C0"/>
              </a:buClr>
              <a:tabLst>
                <a:tab pos="1517650" algn="l"/>
                <a:tab pos="4300538" algn="l"/>
              </a:tabLst>
            </a:pPr>
            <a:r>
              <a:rPr lang="en-US" sz="1900" b="1" dirty="0"/>
              <a:t>19.8</a:t>
            </a:r>
            <a:r>
              <a:rPr lang="en-US" sz="1900" dirty="0"/>
              <a:t> </a:t>
            </a:r>
            <a:r>
              <a:rPr lang="en-US" sz="1900" dirty="0" smtClean="0"/>
              <a:t>	Imagine </a:t>
            </a:r>
            <a:r>
              <a:rPr lang="en-US" sz="1900" dirty="0"/>
              <a:t>you are a farmer with a herd of dairy cattle. You want to build up a herd with a very high production of milk. You have access to sperm samples from bulls, for each of which there are records of the milk production of his offspring. What will you do?</a:t>
            </a:r>
          </a:p>
          <a:p>
            <a:pPr marL="723900" indent="-723900">
              <a:buClr>
                <a:srgbClr val="0070C0"/>
              </a:buClr>
              <a:tabLst>
                <a:tab pos="1517650" algn="l"/>
                <a:tab pos="4300538" algn="l"/>
              </a:tabLst>
            </a:pPr>
            <a:r>
              <a:rPr lang="en-US" sz="1900" b="1" dirty="0"/>
              <a:t>19.9</a:t>
            </a:r>
            <a:r>
              <a:rPr lang="en-US" sz="1900" dirty="0"/>
              <a:t> </a:t>
            </a:r>
            <a:r>
              <a:rPr lang="en-US" sz="1900" dirty="0" smtClean="0"/>
              <a:t>	Wheat </a:t>
            </a:r>
            <a:r>
              <a:rPr lang="en-US" sz="1900" dirty="0"/>
              <a:t>is attacked by many different pests, </a:t>
            </a:r>
            <a:r>
              <a:rPr lang="en-US" sz="1900" dirty="0" smtClean="0"/>
              <a:t>including </a:t>
            </a:r>
            <a:r>
              <a:rPr lang="en-US" sz="1900" dirty="0"/>
              <a:t>a fungus called yellow rust, </a:t>
            </a:r>
          </a:p>
          <a:p>
            <a:pPr marL="1069975" indent="-361950">
              <a:buClr>
                <a:srgbClr val="0070C0"/>
              </a:buClr>
              <a:buFont typeface="+mj-lt"/>
              <a:buAutoNum type="alphaLcPeriod"/>
              <a:tabLst>
                <a:tab pos="1517650" algn="l"/>
                <a:tab pos="4300538" algn="l"/>
              </a:tabLst>
            </a:pPr>
            <a:r>
              <a:rPr lang="en-US" sz="1900" dirty="0" smtClean="0"/>
              <a:t>Describe </a:t>
            </a:r>
            <a:r>
              <a:rPr lang="en-US" sz="1900" dirty="0"/>
              <a:t>how you could use </a:t>
            </a:r>
            <a:r>
              <a:rPr lang="en-US" sz="1900" dirty="0" smtClean="0"/>
              <a:t>artificial selection </a:t>
            </a:r>
            <a:r>
              <a:rPr lang="en-US" sz="1900" dirty="0"/>
              <a:t>to produce a new variety of wheat which is naturally resistant to yellow rust, </a:t>
            </a:r>
            <a:endParaRPr lang="en-US" sz="1900" dirty="0" smtClean="0"/>
          </a:p>
          <a:p>
            <a:pPr marL="1069975" indent="-361950">
              <a:buClr>
                <a:srgbClr val="0070C0"/>
              </a:buClr>
              <a:buFont typeface="+mj-lt"/>
              <a:buAutoNum type="alphaLcPeriod"/>
              <a:tabLst>
                <a:tab pos="1517650" algn="l"/>
                <a:tab pos="4300538" algn="l"/>
              </a:tabLst>
            </a:pPr>
            <a:r>
              <a:rPr lang="en-US" sz="1900" dirty="0" smtClean="0"/>
              <a:t>How </a:t>
            </a:r>
            <a:r>
              <a:rPr lang="en-US" sz="1900" dirty="0"/>
              <a:t>could the growing of resistant varieties reduce pollution?</a:t>
            </a:r>
          </a:p>
          <a:p>
            <a:pPr marL="1069975" indent="-361950">
              <a:buClr>
                <a:srgbClr val="0070C0"/>
              </a:buClr>
              <a:buFont typeface="+mj-lt"/>
              <a:buAutoNum type="alphaLcPeriod"/>
              <a:tabLst>
                <a:tab pos="1517650" algn="l"/>
                <a:tab pos="4300538" algn="l"/>
              </a:tabLst>
            </a:pPr>
            <a:r>
              <a:rPr lang="en-US" sz="1900" dirty="0" smtClean="0"/>
              <a:t>When </a:t>
            </a:r>
            <a:r>
              <a:rPr lang="en-US" sz="1900" dirty="0"/>
              <a:t>resistant varieties of wheat </a:t>
            </a:r>
            <a:r>
              <a:rPr lang="en-US" sz="1900" dirty="0" smtClean="0"/>
              <a:t>are produced</a:t>
            </a:r>
            <a:r>
              <a:rPr lang="en-US" sz="1900" dirty="0"/>
              <a:t>, it is found that after a few years they are infected by yellow rust </a:t>
            </a:r>
            <a:r>
              <a:rPr lang="en-US" sz="1900" dirty="0" smtClean="0"/>
              <a:t>again. Explain </a:t>
            </a:r>
            <a:r>
              <a:rPr lang="en-US" sz="1900" dirty="0"/>
              <a:t>how this might happen.</a:t>
            </a:r>
          </a:p>
        </p:txBody>
      </p:sp>
      <p:sp>
        <p:nvSpPr>
          <p:cNvPr id="26" name="TextBox 25">
            <a:hlinkClick r:id="rId3" action="ppaction://hlinkfile"/>
          </p:cNvPr>
          <p:cNvSpPr txBox="1"/>
          <p:nvPr/>
        </p:nvSpPr>
        <p:spPr>
          <a:xfrm>
            <a:off x="8244408" y="1772816"/>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19.3 – Selection</a:t>
            </a:r>
            <a:endParaRPr lang="en-US" dirty="0"/>
          </a:p>
        </p:txBody>
      </p:sp>
    </p:spTree>
    <p:extLst>
      <p:ext uri="{BB962C8B-B14F-4D97-AF65-F5344CB8AC3E}">
        <p14:creationId xmlns:p14="http://schemas.microsoft.com/office/powerpoint/2010/main" val="603898940"/>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4000" dirty="0" smtClean="0"/>
              <a:t>19 – End of Chapter Questions</a:t>
            </a:r>
            <a:endParaRPr lang="en-GB" sz="4000" b="1" dirty="0" smtClean="0"/>
          </a:p>
        </p:txBody>
      </p:sp>
      <p:sp>
        <p:nvSpPr>
          <p:cNvPr id="6" name="Rectangle 33"/>
          <p:cNvSpPr/>
          <p:nvPr/>
        </p:nvSpPr>
        <p:spPr>
          <a:xfrm>
            <a:off x="179512" y="1131713"/>
            <a:ext cx="8712000"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90000">
            <a:spAutoFit/>
          </a:bodyPr>
          <a:lstStyle/>
          <a:p>
            <a:pPr marL="457200" indent="-457200">
              <a:buClr>
                <a:srgbClr val="C00000"/>
              </a:buClr>
              <a:buFont typeface="+mj-lt"/>
              <a:buAutoNum type="arabicPeriod"/>
              <a:tabLst>
                <a:tab pos="1881188" algn="l"/>
                <a:tab pos="3675063" algn="l"/>
                <a:tab pos="4657725" algn="l"/>
                <a:tab pos="6194425" algn="l"/>
                <a:tab pos="7539038" algn="l"/>
              </a:tabLst>
            </a:pPr>
            <a:r>
              <a:rPr lang="en-US" sz="2200" dirty="0" smtClean="0"/>
              <a:t>Copy </a:t>
            </a:r>
            <a:r>
              <a:rPr lang="en-US" sz="2200" dirty="0"/>
              <a:t>and complete the following sentences, using words from the list. You may use each word once, more than once or not at </a:t>
            </a:r>
            <a:r>
              <a:rPr lang="en-US" sz="2200" dirty="0" smtClean="0"/>
              <a:t>all.</a:t>
            </a:r>
            <a:br>
              <a:rPr lang="en-US" sz="2200" dirty="0" smtClean="0"/>
            </a:br>
            <a:r>
              <a:rPr lang="en-US" sz="2200" b="1" dirty="0" smtClean="0"/>
              <a:t>adapted 	continuous 	discontinuous 	environment </a:t>
            </a:r>
            <a:r>
              <a:rPr lang="en-US" sz="2200" b="1" dirty="0"/>
              <a:t>genes </a:t>
            </a:r>
            <a:r>
              <a:rPr lang="en-US" sz="2200" b="1" dirty="0" smtClean="0"/>
              <a:t>	genus 	matched 	mutation </a:t>
            </a:r>
            <a:r>
              <a:rPr lang="en-US" sz="2200" b="1" dirty="0"/>
              <a:t>selection </a:t>
            </a:r>
            <a:r>
              <a:rPr lang="en-US" sz="2200" b="1" dirty="0" smtClean="0"/>
              <a:t>	sex 	species</a:t>
            </a:r>
          </a:p>
          <a:p>
            <a:pPr>
              <a:buClr>
                <a:srgbClr val="C00000"/>
              </a:buClr>
              <a:tabLst>
                <a:tab pos="1622425" algn="l"/>
                <a:tab pos="3054350" algn="l"/>
                <a:tab pos="4657725" algn="l"/>
                <a:tab pos="6194425" algn="l"/>
                <a:tab pos="7539038" algn="l"/>
              </a:tabLst>
            </a:pPr>
            <a:r>
              <a:rPr lang="en-US" sz="2200" dirty="0" smtClean="0"/>
              <a:t>Variation </a:t>
            </a:r>
            <a:r>
              <a:rPr lang="en-US" sz="2200" dirty="0"/>
              <a:t>can be defined as differences between individuals of the </a:t>
            </a:r>
            <a:r>
              <a:rPr lang="en-US" sz="2200" dirty="0" smtClean="0"/>
              <a:t>same ___________. Sometimes</a:t>
            </a:r>
            <a:r>
              <a:rPr lang="en-US" sz="2200" dirty="0"/>
              <a:t>, the </a:t>
            </a:r>
            <a:r>
              <a:rPr lang="en-US" sz="2200" dirty="0" smtClean="0"/>
              <a:t>differences are </a:t>
            </a:r>
            <a:r>
              <a:rPr lang="en-US" sz="2200" dirty="0"/>
              <a:t>clear-cut, and each individual fits into one a small number of defined categories. This is </a:t>
            </a:r>
            <a:r>
              <a:rPr lang="en-US" sz="2200" dirty="0" smtClean="0"/>
              <a:t>called</a:t>
            </a:r>
            <a:r>
              <a:rPr lang="en-US" sz="2200" dirty="0"/>
              <a:t> </a:t>
            </a:r>
            <a:r>
              <a:rPr lang="en-US" sz="2200" dirty="0" smtClean="0"/>
              <a:t>___________ variation</a:t>
            </a:r>
            <a:r>
              <a:rPr lang="en-US" sz="2200" dirty="0"/>
              <a:t>. This kind of variation is caused by the organisms</a:t>
            </a:r>
            <a:r>
              <a:rPr lang="en-US" sz="2200" dirty="0" smtClean="0"/>
              <a:t>’</a:t>
            </a:r>
            <a:r>
              <a:rPr lang="en-US" sz="2200" dirty="0"/>
              <a:t> ___________</a:t>
            </a:r>
            <a:r>
              <a:rPr lang="en-US" sz="2200" dirty="0" smtClean="0"/>
              <a:t>. </a:t>
            </a:r>
            <a:r>
              <a:rPr lang="en-US" sz="2200" dirty="0"/>
              <a:t>In other cases, the differences have </a:t>
            </a:r>
            <a:r>
              <a:rPr lang="en-US" sz="2200" dirty="0" smtClean="0"/>
              <a:t>no definite </a:t>
            </a:r>
            <a:r>
              <a:rPr lang="en-US" sz="2200" dirty="0"/>
              <a:t>categories. This is </a:t>
            </a:r>
            <a:r>
              <a:rPr lang="en-US" sz="2200" dirty="0" smtClean="0"/>
              <a:t>called</a:t>
            </a:r>
            <a:r>
              <a:rPr lang="en-US" sz="2200" dirty="0"/>
              <a:t> </a:t>
            </a:r>
            <a:r>
              <a:rPr lang="en-US" sz="2200" dirty="0" smtClean="0"/>
              <a:t>___________ variation</a:t>
            </a:r>
            <a:r>
              <a:rPr lang="en-US" sz="2200" dirty="0"/>
              <a:t>.</a:t>
            </a:r>
          </a:p>
          <a:p>
            <a:pPr>
              <a:buClr>
                <a:srgbClr val="C00000"/>
              </a:buClr>
              <a:tabLst>
                <a:tab pos="1622425" algn="l"/>
                <a:tab pos="3054350" algn="l"/>
                <a:tab pos="4657725" algn="l"/>
                <a:tab pos="6194425" algn="l"/>
                <a:tab pos="7539038" algn="l"/>
              </a:tabLst>
            </a:pPr>
            <a:r>
              <a:rPr lang="en-US" sz="2200" dirty="0" smtClean="0"/>
              <a:t>Cell </a:t>
            </a:r>
            <a:r>
              <a:rPr lang="en-US" sz="2200" dirty="0"/>
              <a:t>division by mitosis does not usually produce variation, unless there is a change in the DNA, called  </a:t>
            </a:r>
            <a:r>
              <a:rPr lang="en-US" sz="2200" dirty="0" smtClean="0"/>
              <a:t>___________. Most </a:t>
            </a:r>
            <a:r>
              <a:rPr lang="en-US" sz="2200" dirty="0"/>
              <a:t>mutations are harmful, because they make an organism less </a:t>
            </a:r>
            <a:r>
              <a:rPr lang="en-US" sz="2200" dirty="0" smtClean="0"/>
              <a:t>well</a:t>
            </a:r>
            <a:r>
              <a:rPr lang="en-US" sz="2200" dirty="0"/>
              <a:t> </a:t>
            </a:r>
            <a:r>
              <a:rPr lang="en-US" sz="2200" dirty="0" smtClean="0"/>
              <a:t>___________ to </a:t>
            </a:r>
            <a:r>
              <a:rPr lang="en-US" sz="2200" dirty="0"/>
              <a:t>its environment.</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261</a:t>
            </a:r>
            <a:endParaRPr lang="en-GB" sz="96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8289444" y="2420888"/>
            <a:ext cx="561372" cy="830997"/>
          </a:xfrm>
          <a:prstGeom prst="rect">
            <a:avLst/>
          </a:prstGeom>
          <a:noFill/>
        </p:spPr>
        <p:txBody>
          <a:bodyPr wrap="none" rtlCol="0">
            <a:spAutoFit/>
          </a:bodyPr>
          <a:lstStyle/>
          <a:p>
            <a:r>
              <a:rPr lang="en-GB"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1898528024"/>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4000" dirty="0" smtClean="0"/>
              <a:t>19 – End of Chapter Questions</a:t>
            </a:r>
            <a:endParaRPr lang="en-GB" sz="4000" b="1" dirty="0" smtClean="0"/>
          </a:p>
        </p:txBody>
      </p:sp>
      <p:sp>
        <p:nvSpPr>
          <p:cNvPr id="6" name="Rectangle 33"/>
          <p:cNvSpPr/>
          <p:nvPr/>
        </p:nvSpPr>
        <p:spPr>
          <a:xfrm>
            <a:off x="179512" y="1131713"/>
            <a:ext cx="8712000" cy="54476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90000">
            <a:spAutoFit/>
          </a:bodyPr>
          <a:lstStyle/>
          <a:p>
            <a:pPr marL="457200" indent="-457200">
              <a:buClr>
                <a:srgbClr val="C00000"/>
              </a:buClr>
              <a:buFont typeface="+mj-lt"/>
              <a:buAutoNum type="arabicPeriod" startAt="2"/>
              <a:tabLst>
                <a:tab pos="1622425" algn="l"/>
                <a:tab pos="3054350" algn="l"/>
                <a:tab pos="4657725" algn="l"/>
                <a:tab pos="6194425" algn="l"/>
                <a:tab pos="7539038" algn="l"/>
              </a:tabLst>
            </a:pPr>
            <a:r>
              <a:rPr lang="en-US" sz="2900" dirty="0" smtClean="0"/>
              <a:t>Distinguish </a:t>
            </a:r>
            <a:r>
              <a:rPr lang="en-US" sz="2900" dirty="0"/>
              <a:t>between each of these pairs of </a:t>
            </a:r>
            <a:r>
              <a:rPr lang="en-US" sz="2900" dirty="0" smtClean="0"/>
              <a:t>terms.</a:t>
            </a:r>
          </a:p>
          <a:p>
            <a:pPr marL="896938" indent="-457200">
              <a:buClr>
                <a:srgbClr val="C00000"/>
              </a:buClr>
              <a:buFont typeface="+mj-lt"/>
              <a:buAutoNum type="alphaLcPeriod"/>
              <a:tabLst>
                <a:tab pos="1622425" algn="l"/>
                <a:tab pos="3054350" algn="l"/>
                <a:tab pos="4657725" algn="l"/>
                <a:tab pos="6194425" algn="l"/>
                <a:tab pos="7539038" algn="l"/>
              </a:tabLst>
            </a:pPr>
            <a:r>
              <a:rPr lang="en-US" sz="2900" dirty="0" smtClean="0"/>
              <a:t>genetic </a:t>
            </a:r>
            <a:r>
              <a:rPr lang="en-US" sz="2900" dirty="0"/>
              <a:t>variation, environmental variation </a:t>
            </a:r>
            <a:endParaRPr lang="en-US" sz="2900" dirty="0" smtClean="0"/>
          </a:p>
          <a:p>
            <a:pPr marL="896938" indent="-457200">
              <a:buClr>
                <a:srgbClr val="C00000"/>
              </a:buClr>
              <a:buFont typeface="+mj-lt"/>
              <a:buAutoNum type="alphaLcPeriod"/>
              <a:tabLst>
                <a:tab pos="1622425" algn="l"/>
                <a:tab pos="3054350" algn="l"/>
                <a:tab pos="4657725" algn="l"/>
                <a:tab pos="6194425" algn="l"/>
                <a:tab pos="7539038" algn="l"/>
              </a:tabLst>
            </a:pPr>
            <a:r>
              <a:rPr lang="en-US" sz="2900" dirty="0" smtClean="0"/>
              <a:t>continuous </a:t>
            </a:r>
            <a:r>
              <a:rPr lang="en-US" sz="2900" dirty="0"/>
              <a:t>variation, discontinuous variation </a:t>
            </a:r>
            <a:endParaRPr lang="en-US" sz="2900" dirty="0" smtClean="0"/>
          </a:p>
          <a:p>
            <a:pPr marL="896938" indent="-457200">
              <a:buClr>
                <a:srgbClr val="C00000"/>
              </a:buClr>
              <a:buFont typeface="+mj-lt"/>
              <a:buAutoNum type="alphaLcPeriod"/>
              <a:tabLst>
                <a:tab pos="1622425" algn="l"/>
                <a:tab pos="3054350" algn="l"/>
                <a:tab pos="4657725" algn="l"/>
                <a:tab pos="6194425" algn="l"/>
                <a:tab pos="7539038" algn="l"/>
              </a:tabLst>
            </a:pPr>
            <a:r>
              <a:rPr lang="en-US" sz="2900" dirty="0" smtClean="0"/>
              <a:t>natural </a:t>
            </a:r>
            <a:r>
              <a:rPr lang="en-US" sz="2900" dirty="0"/>
              <a:t>selection, artificial selection</a:t>
            </a:r>
          </a:p>
          <a:p>
            <a:pPr marL="457200" indent="-457200">
              <a:buClr>
                <a:srgbClr val="C00000"/>
              </a:buClr>
              <a:buFont typeface="+mj-lt"/>
              <a:buAutoNum type="arabicPeriod" startAt="3"/>
              <a:tabLst>
                <a:tab pos="1622425" algn="l"/>
                <a:tab pos="3054350" algn="l"/>
                <a:tab pos="4657725" algn="l"/>
                <a:tab pos="6194425" algn="l"/>
                <a:tab pos="7539038" algn="l"/>
              </a:tabLst>
            </a:pPr>
            <a:r>
              <a:rPr lang="en-US" sz="2900" dirty="0" smtClean="0"/>
              <a:t>Suggest </a:t>
            </a:r>
            <a:r>
              <a:rPr lang="en-US" sz="2900" dirty="0"/>
              <a:t>explanations for each of the </a:t>
            </a:r>
            <a:r>
              <a:rPr lang="en-US" sz="2900" dirty="0" smtClean="0"/>
              <a:t>following.</a:t>
            </a:r>
          </a:p>
          <a:p>
            <a:pPr marL="896938" indent="-457200">
              <a:buClr>
                <a:srgbClr val="C00000"/>
              </a:buClr>
              <a:buFont typeface="+mj-lt"/>
              <a:buAutoNum type="alphaLcPeriod"/>
              <a:tabLst>
                <a:tab pos="1622425" algn="l"/>
                <a:tab pos="3054350" algn="l"/>
                <a:tab pos="4657725" algn="l"/>
                <a:tab pos="6194425" algn="l"/>
                <a:tab pos="7539038" algn="l"/>
              </a:tabLst>
            </a:pPr>
            <a:r>
              <a:rPr lang="en-US" sz="2900" dirty="0" smtClean="0"/>
              <a:t>A </a:t>
            </a:r>
            <a:r>
              <a:rPr lang="en-US" sz="2900" dirty="0"/>
              <a:t>population of organisms that can reproduce sexually often becomes adapted to a new environment more quickly than a population that can only reproduce asexually. </a:t>
            </a:r>
            <a:endParaRPr lang="en-US" sz="2900" dirty="0" smtClean="0"/>
          </a:p>
          <a:p>
            <a:pPr marL="896938" indent="-457200">
              <a:buClr>
                <a:srgbClr val="C00000"/>
              </a:buClr>
              <a:buFont typeface="+mj-lt"/>
              <a:buAutoNum type="alphaLcPeriod"/>
              <a:tabLst>
                <a:tab pos="1622425" algn="l"/>
                <a:tab pos="3054350" algn="l"/>
                <a:tab pos="4657725" algn="l"/>
                <a:tab pos="6194425" algn="l"/>
                <a:tab pos="7539038" algn="l"/>
              </a:tabLst>
            </a:pPr>
            <a:r>
              <a:rPr lang="en-US" sz="2900" dirty="0" smtClean="0"/>
              <a:t>Changes </a:t>
            </a:r>
            <a:r>
              <a:rPr lang="en-US" sz="2900" dirty="0"/>
              <a:t>in the characteristics of a species may continue to happen even after it has become well adapted to its environment.</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261</a:t>
            </a:r>
            <a:endParaRPr lang="en-GB" sz="96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8289444" y="2420888"/>
            <a:ext cx="561372" cy="830997"/>
          </a:xfrm>
          <a:prstGeom prst="rect">
            <a:avLst/>
          </a:prstGeom>
          <a:noFill/>
        </p:spPr>
        <p:txBody>
          <a:bodyPr wrap="none" rtlCol="0">
            <a:spAutoFit/>
          </a:bodyPr>
          <a:lstStyle/>
          <a:p>
            <a:r>
              <a:rPr lang="en-GB"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1439565774"/>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4000" dirty="0" smtClean="0"/>
              <a:t>19 – End of Chapter Questions</a:t>
            </a:r>
            <a:endParaRPr lang="en-GB" sz="4000" b="1" dirty="0" smtClean="0"/>
          </a:p>
        </p:txBody>
      </p:sp>
      <p:sp>
        <p:nvSpPr>
          <p:cNvPr id="6" name="Rectangle 33"/>
          <p:cNvSpPr/>
          <p:nvPr/>
        </p:nvSpPr>
        <p:spPr>
          <a:xfrm>
            <a:off x="179512" y="1131713"/>
            <a:ext cx="8712000"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3204000">
            <a:spAutoFit/>
          </a:bodyPr>
          <a:lstStyle/>
          <a:p>
            <a:pPr marL="361950" indent="-361950">
              <a:buClr>
                <a:srgbClr val="C00000"/>
              </a:buClr>
              <a:buFont typeface="+mj-lt"/>
              <a:buAutoNum type="arabicPeriod" startAt="4"/>
              <a:tabLst>
                <a:tab pos="1622425" algn="l"/>
                <a:tab pos="3054350" algn="l"/>
                <a:tab pos="4657725" algn="l"/>
                <a:tab pos="6194425" algn="l"/>
                <a:tab pos="7539038" algn="l"/>
              </a:tabLst>
            </a:pPr>
            <a:r>
              <a:rPr lang="en-US" sz="2000" dirty="0" smtClean="0"/>
              <a:t>There </a:t>
            </a:r>
            <a:r>
              <a:rPr lang="en-US" sz="2000" dirty="0"/>
              <a:t>is variation in the way in which human ear lobes are naturally joined to the </a:t>
            </a:r>
            <a:r>
              <a:rPr lang="en-US" sz="2000" dirty="0" smtClean="0"/>
              <a:t>head. The </a:t>
            </a:r>
            <a:r>
              <a:rPr lang="en-US" sz="2000" dirty="0"/>
              <a:t>diagram below shows the two versions</a:t>
            </a:r>
            <a:r>
              <a:rPr lang="en-US" sz="2000" dirty="0" smtClean="0"/>
              <a:t>.</a:t>
            </a:r>
          </a:p>
          <a:p>
            <a:pPr marL="361950" indent="-361950">
              <a:buClr>
                <a:srgbClr val="C00000"/>
              </a:buClr>
              <a:buFont typeface="+mj-lt"/>
              <a:buAutoNum type="alphaLcPeriod"/>
              <a:tabLst>
                <a:tab pos="1622425" algn="l"/>
                <a:tab pos="3054350" algn="l"/>
                <a:tab pos="4657725" algn="l"/>
                <a:tab pos="6194425" algn="l"/>
                <a:tab pos="7539038" algn="l"/>
              </a:tabLst>
            </a:pPr>
            <a:r>
              <a:rPr lang="en-US" sz="2000" dirty="0" smtClean="0"/>
              <a:t>Feel </a:t>
            </a:r>
            <a:r>
              <a:rPr lang="en-US" sz="2000" dirty="0"/>
              <a:t>your own ear lobes and record whether you have attached or free ear </a:t>
            </a:r>
            <a:r>
              <a:rPr lang="en-US" sz="2000" dirty="0" smtClean="0"/>
              <a:t>lobes. The </a:t>
            </a:r>
            <a:r>
              <a:rPr lang="en-US" sz="2000" dirty="0"/>
              <a:t>results of a survey of the ear lobes of some students are shown in the table below</a:t>
            </a:r>
            <a:r>
              <a:rPr lang="en-US" sz="2000" dirty="0" smtClean="0"/>
              <a:t>.		[</a:t>
            </a:r>
            <a:r>
              <a:rPr lang="en-US" sz="2000" dirty="0"/>
              <a:t>1</a:t>
            </a:r>
            <a:r>
              <a:rPr lang="en-US" sz="2000" dirty="0" smtClean="0"/>
              <a:t>]</a:t>
            </a:r>
          </a:p>
          <a:p>
            <a:pPr marL="361950" indent="-361950">
              <a:buClr>
                <a:srgbClr val="C00000"/>
              </a:buClr>
              <a:buFont typeface="+mj-lt"/>
              <a:buAutoNum type="alphaLcPeriod"/>
              <a:tabLst>
                <a:tab pos="1622425" algn="l"/>
                <a:tab pos="3054350" algn="l"/>
                <a:tab pos="4657725" algn="l"/>
                <a:tab pos="6194425" algn="l"/>
                <a:tab pos="7539038" algn="l"/>
              </a:tabLst>
            </a:pPr>
            <a:endParaRPr lang="en-US" sz="2000" dirty="0" smtClean="0"/>
          </a:p>
          <a:p>
            <a:pPr>
              <a:buClr>
                <a:srgbClr val="C00000"/>
              </a:buClr>
              <a:tabLst>
                <a:tab pos="1622425" algn="l"/>
                <a:tab pos="3054350" algn="l"/>
                <a:tab pos="4657725" algn="l"/>
                <a:tab pos="6194425" algn="l"/>
                <a:tab pos="7539038" algn="l"/>
              </a:tabLst>
            </a:pP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0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281</a:t>
            </a:r>
            <a:endParaRPr lang="en-GB" sz="96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lum bright="-47000" contrast="75000"/>
            <a:extLst>
              <a:ext uri="{28A0092B-C50C-407E-A947-70E740481C1C}">
                <a14:useLocalDpi xmlns:a14="http://schemas.microsoft.com/office/drawing/2010/main" val="0"/>
              </a:ext>
            </a:extLst>
          </a:blip>
          <a:stretch>
            <a:fillRect/>
          </a:stretch>
        </p:blipFill>
        <p:spPr>
          <a:xfrm>
            <a:off x="5831868" y="1165543"/>
            <a:ext cx="1548444" cy="2623498"/>
          </a:xfrm>
          <a:prstGeom prst="rect">
            <a:avLst/>
          </a:prstGeom>
        </p:spPr>
      </p:pic>
      <p:pic>
        <p:nvPicPr>
          <p:cNvPr id="3" name="Picture 2"/>
          <p:cNvPicPr>
            <a:picLocks noChangeAspect="1"/>
          </p:cNvPicPr>
          <p:nvPr/>
        </p:nvPicPr>
        <p:blipFill>
          <a:blip r:embed="rId4">
            <a:lum bright="-47000" contrast="75000"/>
            <a:extLst>
              <a:ext uri="{28A0092B-C50C-407E-A947-70E740481C1C}">
                <a14:useLocalDpi xmlns:a14="http://schemas.microsoft.com/office/drawing/2010/main" val="0"/>
              </a:ext>
            </a:extLst>
          </a:blip>
          <a:stretch>
            <a:fillRect/>
          </a:stretch>
        </p:blipFill>
        <p:spPr>
          <a:xfrm>
            <a:off x="7452320" y="1165543"/>
            <a:ext cx="1396951" cy="2602829"/>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2256291576"/>
              </p:ext>
            </p:extLst>
          </p:nvPr>
        </p:nvGraphicFramePr>
        <p:xfrm>
          <a:off x="251520" y="3789040"/>
          <a:ext cx="8525740" cy="2865120"/>
        </p:xfrm>
        <a:graphic>
          <a:graphicData uri="http://schemas.openxmlformats.org/drawingml/2006/table">
            <a:tbl>
              <a:tblPr firstRow="1" bandRow="1">
                <a:tableStyleId>{5C22544A-7EE6-4342-B048-85BDC9FD1C3A}</a:tableStyleId>
              </a:tblPr>
              <a:tblGrid>
                <a:gridCol w="1705148"/>
                <a:gridCol w="1705148"/>
                <a:gridCol w="1705148"/>
                <a:gridCol w="1705148"/>
                <a:gridCol w="1705148"/>
              </a:tblGrid>
              <a:tr h="370840">
                <a:tc>
                  <a:txBody>
                    <a:bodyPr/>
                    <a:lstStyle/>
                    <a:p>
                      <a:r>
                        <a:rPr lang="en-GB" dirty="0" smtClean="0">
                          <a:latin typeface="Arial" panose="020B0604020202020204" pitchFamily="34" charset="0"/>
                          <a:cs typeface="Arial" panose="020B0604020202020204" pitchFamily="34" charset="0"/>
                        </a:rPr>
                        <a:t>Age / years</a:t>
                      </a:r>
                      <a:endParaRPr lang="en-GB" dirty="0">
                        <a:latin typeface="Arial" panose="020B0604020202020204" pitchFamily="34" charset="0"/>
                        <a:cs typeface="Arial" panose="020B0604020202020204" pitchFamily="34" charset="0"/>
                      </a:endParaRPr>
                    </a:p>
                  </a:txBody>
                  <a:tcPr/>
                </a:tc>
                <a:tc gridSpan="2">
                  <a:txBody>
                    <a:bodyPr/>
                    <a:lstStyle/>
                    <a:p>
                      <a:r>
                        <a:rPr lang="en-GB" dirty="0" smtClean="0">
                          <a:latin typeface="Arial" panose="020B0604020202020204" pitchFamily="34" charset="0"/>
                          <a:cs typeface="Arial" panose="020B0604020202020204" pitchFamily="34" charset="0"/>
                        </a:rPr>
                        <a:t>Number</a:t>
                      </a:r>
                      <a:r>
                        <a:rPr lang="en-GB" baseline="0" dirty="0" smtClean="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of students with free ear lobes</a:t>
                      </a:r>
                      <a:endParaRPr lang="en-GB" dirty="0">
                        <a:latin typeface="Arial" panose="020B0604020202020204" pitchFamily="34" charset="0"/>
                        <a:cs typeface="Arial" panose="020B0604020202020204" pitchFamily="34" charset="0"/>
                      </a:endParaRPr>
                    </a:p>
                  </a:txBody>
                  <a:tcPr/>
                </a:tc>
                <a:tc hMerge="1">
                  <a:txBody>
                    <a:bodyPr/>
                    <a:lstStyle/>
                    <a:p>
                      <a:endParaRPr lang="en-GB" dirty="0"/>
                    </a:p>
                  </a:txBody>
                  <a:tcPr/>
                </a:tc>
                <a:tc gridSpan="2">
                  <a:txBody>
                    <a:bodyPr/>
                    <a:lstStyle/>
                    <a:p>
                      <a:r>
                        <a:rPr lang="en-GB" dirty="0" smtClean="0">
                          <a:latin typeface="Arial" panose="020B0604020202020204" pitchFamily="34" charset="0"/>
                          <a:cs typeface="Arial" panose="020B0604020202020204" pitchFamily="34" charset="0"/>
                        </a:rPr>
                        <a:t>Number of students with free ear lobes</a:t>
                      </a:r>
                      <a:endParaRPr lang="en-GB"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70840">
                <a:tc>
                  <a:txBody>
                    <a:bodyPr/>
                    <a:lstStyle/>
                    <a:p>
                      <a:pPr algn="ct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Male</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Female</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Male</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Female</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12</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11</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12</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4</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13</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9</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14</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5</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14</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8</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4</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15</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13</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5</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Total</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43</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44</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13</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15</a:t>
                      </a:r>
                      <a:endParaRPr lang="en-GB" dirty="0">
                        <a:latin typeface="Arial" panose="020B0604020202020204" pitchFamily="34" charset="0"/>
                        <a:cs typeface="Arial" panose="020B0604020202020204" pitchFamily="34" charset="0"/>
                      </a:endParaRPr>
                    </a:p>
                  </a:txBody>
                  <a:tcPr/>
                </a:tc>
              </a:tr>
            </a:tbl>
          </a:graphicData>
        </a:graphic>
      </p:graphicFrame>
      <p:sp>
        <p:nvSpPr>
          <p:cNvPr id="10" name="TextBox 9">
            <a:hlinkClick r:id="rId5" action="ppaction://hlinkfile"/>
          </p:cNvPr>
          <p:cNvSpPr txBox="1"/>
          <p:nvPr/>
        </p:nvSpPr>
        <p:spPr>
          <a:xfrm>
            <a:off x="8289444" y="5877272"/>
            <a:ext cx="561372" cy="830997"/>
          </a:xfrm>
          <a:prstGeom prst="rect">
            <a:avLst/>
          </a:prstGeom>
          <a:noFill/>
        </p:spPr>
        <p:txBody>
          <a:bodyPr wrap="none" rtlCol="0">
            <a:spAutoFit/>
          </a:bodyPr>
          <a:lstStyle/>
          <a:p>
            <a:r>
              <a:rPr lang="en-GB"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2556100247"/>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4000" dirty="0" smtClean="0"/>
              <a:t>19 – End of Chapter Questions</a:t>
            </a:r>
            <a:endParaRPr lang="en-GB" sz="4000" b="1" dirty="0" smtClean="0"/>
          </a:p>
        </p:txBody>
      </p:sp>
      <p:sp>
        <p:nvSpPr>
          <p:cNvPr id="6" name="Rectangle 33"/>
          <p:cNvSpPr/>
          <p:nvPr/>
        </p:nvSpPr>
        <p:spPr>
          <a:xfrm>
            <a:off x="179512" y="1124744"/>
            <a:ext cx="8712968"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lphaLcPeriod" startAt="2"/>
              <a:tabLst>
                <a:tab pos="811213" algn="l"/>
                <a:tab pos="8523288" algn="r"/>
              </a:tabLst>
            </a:pPr>
            <a:r>
              <a:rPr lang="en-US" sz="2000" dirty="0" smtClean="0"/>
              <a:t>i 	What </a:t>
            </a:r>
            <a:r>
              <a:rPr lang="en-US" sz="2000" dirty="0"/>
              <a:t>can you conclude from these results? </a:t>
            </a:r>
            <a:r>
              <a:rPr lang="en-US" sz="2000" dirty="0" smtClean="0"/>
              <a:t>	[2]</a:t>
            </a:r>
            <a:br>
              <a:rPr lang="en-US" sz="2000" dirty="0" smtClean="0"/>
            </a:br>
            <a:r>
              <a:rPr lang="en-US" sz="2000" dirty="0" smtClean="0"/>
              <a:t>ii 	Calculate </a:t>
            </a:r>
            <a:r>
              <a:rPr lang="en-US" sz="2000" dirty="0"/>
              <a:t>the approximate ratio of free to attached ear lobes in this </a:t>
            </a:r>
            <a:r>
              <a:rPr lang="en-US" sz="2000" dirty="0" smtClean="0"/>
              <a:t>	group</a:t>
            </a:r>
            <a:r>
              <a:rPr lang="en-US" sz="2000" dirty="0"/>
              <a:t>. </a:t>
            </a:r>
            <a:r>
              <a:rPr lang="en-US" sz="2000" dirty="0" smtClean="0"/>
              <a:t>	[2]</a:t>
            </a:r>
            <a:br>
              <a:rPr lang="en-US" sz="2000" dirty="0" smtClean="0"/>
            </a:br>
            <a:r>
              <a:rPr lang="en-US" sz="2000" dirty="0" smtClean="0"/>
              <a:t>iii 	Explain </a:t>
            </a:r>
            <a:r>
              <a:rPr lang="en-US" sz="2000" dirty="0"/>
              <a:t>how this ratio might help in understanding the way in which </a:t>
            </a:r>
            <a:r>
              <a:rPr lang="en-US" sz="2000" dirty="0" smtClean="0"/>
              <a:t>	the attachment of </a:t>
            </a:r>
            <a:r>
              <a:rPr lang="en-US" sz="2000" dirty="0"/>
              <a:t>ear lobes is inherited. </a:t>
            </a:r>
            <a:r>
              <a:rPr lang="en-US" sz="2000" dirty="0" smtClean="0"/>
              <a:t>	[</a:t>
            </a:r>
            <a:r>
              <a:rPr lang="en-US" sz="2000" dirty="0"/>
              <a:t>2</a:t>
            </a:r>
            <a:r>
              <a:rPr lang="en-US" sz="2000" dirty="0" smtClean="0"/>
              <a:t>]</a:t>
            </a:r>
            <a:br>
              <a:rPr lang="en-US" sz="2000" dirty="0" smtClean="0"/>
            </a:br>
            <a:r>
              <a:rPr lang="en-US" sz="2000" i="1" dirty="0" smtClean="0"/>
              <a:t>[</a:t>
            </a:r>
            <a:r>
              <a:rPr lang="en-US" sz="2000" i="1" dirty="0"/>
              <a:t>Cambridge O Level Biology Paper 5090/62, Question 2, </a:t>
            </a:r>
            <a:r>
              <a:rPr lang="en-US" sz="2000" i="1" dirty="0" err="1"/>
              <a:t>May!June</a:t>
            </a:r>
            <a:r>
              <a:rPr lang="en-US" sz="2000" i="1" dirty="0"/>
              <a:t> 2010</a:t>
            </a:r>
            <a:r>
              <a:rPr lang="en-US" sz="2000" i="1" dirty="0" smtClean="0"/>
              <a:t>]</a:t>
            </a:r>
          </a:p>
          <a:p>
            <a:pPr marL="342900" indent="-342900">
              <a:buClr>
                <a:srgbClr val="C00000"/>
              </a:buClr>
              <a:buFont typeface="+mj-lt"/>
              <a:buAutoNum type="arabicPeriod" startAt="5"/>
              <a:tabLst>
                <a:tab pos="1622425" algn="l"/>
                <a:tab pos="3054350" algn="l"/>
                <a:tab pos="4657725" algn="l"/>
                <a:tab pos="6194425" algn="l"/>
                <a:tab pos="7539038" algn="l"/>
              </a:tabLst>
            </a:pPr>
            <a:r>
              <a:rPr lang="en-US" sz="2000" dirty="0" smtClean="0"/>
              <a:t>Reed warblers are small birds that migrate over </a:t>
            </a:r>
            <a:br>
              <a:rPr lang="en-US" sz="2000" dirty="0" smtClean="0"/>
            </a:br>
            <a:r>
              <a:rPr lang="en-US" sz="2000" dirty="0" smtClean="0"/>
              <a:t>long distances between western Africa and </a:t>
            </a:r>
            <a:br>
              <a:rPr lang="en-US" sz="2000" dirty="0" smtClean="0"/>
            </a:br>
            <a:r>
              <a:rPr lang="en-US" sz="2000" dirty="0" smtClean="0"/>
              <a:t>northern Europe.</a:t>
            </a:r>
            <a:br>
              <a:rPr lang="en-US" sz="2000" dirty="0" smtClean="0"/>
            </a:br>
            <a:r>
              <a:rPr lang="en-US" sz="2000" dirty="0" smtClean="0"/>
              <a:t>The photograph right shows a reed warbler, </a:t>
            </a:r>
            <a:br>
              <a:rPr lang="en-US" sz="2000" dirty="0" smtClean="0"/>
            </a:br>
            <a:r>
              <a:rPr lang="en-US" sz="2000" dirty="0" err="1" smtClean="0"/>
              <a:t>Acrocephalus</a:t>
            </a:r>
            <a:r>
              <a:rPr lang="en-US" sz="2000" dirty="0" smtClean="0"/>
              <a:t> </a:t>
            </a:r>
            <a:r>
              <a:rPr lang="en-US" sz="2000" dirty="0" err="1" smtClean="0"/>
              <a:t>scirpaceus</a:t>
            </a:r>
            <a:r>
              <a:rPr lang="en-US" sz="2000" dirty="0" smtClean="0"/>
              <a:t>.</a:t>
            </a:r>
            <a:br>
              <a:rPr lang="en-US" sz="2000" dirty="0" smtClean="0"/>
            </a:br>
            <a:r>
              <a:rPr lang="en-US" sz="2000" b="1" dirty="0" smtClean="0"/>
              <a:t>a</a:t>
            </a:r>
            <a:r>
              <a:rPr lang="en-US" sz="2000" dirty="0" smtClean="0"/>
              <a:t> State three characteristic features of birds </a:t>
            </a:r>
            <a:br>
              <a:rPr lang="en-US" sz="2000" dirty="0" smtClean="0"/>
            </a:br>
            <a:r>
              <a:rPr lang="en-US" sz="2000" dirty="0" smtClean="0"/>
              <a:t>that are visible in the photograph.</a:t>
            </a:r>
          </a:p>
          <a:p>
            <a:pPr>
              <a:buClr>
                <a:srgbClr val="C00000"/>
              </a:buClr>
              <a:tabLst>
                <a:tab pos="1622425" algn="l"/>
                <a:tab pos="3054350" algn="l"/>
                <a:tab pos="4657725" algn="l"/>
                <a:tab pos="6194425" algn="l"/>
                <a:tab pos="7539038" algn="l"/>
              </a:tabLst>
            </a:pPr>
            <a:r>
              <a:rPr lang="en-US" sz="2000" dirty="0"/>
              <a:t>A study was carried out in Sweden into the effects </a:t>
            </a:r>
            <a:r>
              <a:rPr lang="en-US" sz="2000" dirty="0" smtClean="0"/>
              <a:t/>
            </a:r>
            <a:br>
              <a:rPr lang="en-US" sz="2000" dirty="0" smtClean="0"/>
            </a:br>
            <a:r>
              <a:rPr lang="en-US" sz="2000" dirty="0" smtClean="0"/>
              <a:t>of </a:t>
            </a:r>
            <a:r>
              <a:rPr lang="en-US" sz="2000" dirty="0"/>
              <a:t>natural selection on wing length in reed warblers.</a:t>
            </a:r>
          </a:p>
          <a:p>
            <a:pPr>
              <a:buClr>
                <a:srgbClr val="C00000"/>
              </a:buClr>
              <a:tabLst>
                <a:tab pos="1622425" algn="l"/>
                <a:tab pos="3054350" algn="l"/>
                <a:tab pos="4657725" algn="l"/>
                <a:tab pos="6194425" algn="l"/>
                <a:tab pos="7539038" algn="l"/>
              </a:tabLst>
            </a:pPr>
            <a:r>
              <a:rPr lang="en-US" sz="2000" dirty="0"/>
              <a:t>The wings of young reed warblers reach their maximum length a few days after leaving the nest.</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261</a:t>
            </a:r>
            <a:endParaRPr lang="en-GB" sz="96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pic>
        <p:nvPicPr>
          <p:cNvPr id="18434" name="Picture 2" descr="Image result for red warbl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050391" y="3146424"/>
            <a:ext cx="2736305" cy="287486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4" action="ppaction://hlinkfile"/>
          </p:cNvPr>
          <p:cNvSpPr txBox="1"/>
          <p:nvPr/>
        </p:nvSpPr>
        <p:spPr>
          <a:xfrm>
            <a:off x="8388424" y="4614227"/>
            <a:ext cx="561372" cy="830997"/>
          </a:xfrm>
          <a:prstGeom prst="rect">
            <a:avLst/>
          </a:prstGeom>
          <a:noFill/>
        </p:spPr>
        <p:txBody>
          <a:bodyPr wrap="none" rtlCol="0">
            <a:spAutoFit/>
          </a:bodyPr>
          <a:lstStyle/>
          <a:p>
            <a:r>
              <a:rPr lang="en-GB"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1784153303"/>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4000" dirty="0" smtClean="0"/>
              <a:t>19 – End of Chapter Questions</a:t>
            </a:r>
            <a:endParaRPr lang="en-GB" sz="4000" b="1" dirty="0" smtClean="0"/>
          </a:p>
        </p:txBody>
      </p:sp>
      <p:sp>
        <p:nvSpPr>
          <p:cNvPr id="6" name="Rectangle 33"/>
          <p:cNvSpPr/>
          <p:nvPr/>
        </p:nvSpPr>
        <p:spPr>
          <a:xfrm>
            <a:off x="179512" y="1124744"/>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42900" indent="-342900">
              <a:buClr>
                <a:srgbClr val="C00000"/>
              </a:buClr>
              <a:buSzPct val="80000"/>
              <a:buFont typeface="Arial" panose="020B0604020202020204" pitchFamily="34" charset="0"/>
              <a:buChar char="►"/>
              <a:tabLst>
                <a:tab pos="1622425" algn="l"/>
                <a:tab pos="3054350" algn="l"/>
                <a:tab pos="4657725" algn="l"/>
                <a:tab pos="6194425" algn="l"/>
                <a:tab pos="7539038" algn="l"/>
              </a:tabLst>
            </a:pPr>
            <a:r>
              <a:rPr lang="en-US" sz="1700" dirty="0"/>
              <a:t>At this age the wing length in </a:t>
            </a:r>
            <a:r>
              <a:rPr lang="en-US" sz="1700" dirty="0" err="1"/>
              <a:t>millimetres</a:t>
            </a:r>
            <a:r>
              <a:rPr lang="en-US" sz="1700" dirty="0"/>
              <a:t> of each bird was recorded. Each bird was identified by putting a small ring around one of its legs.</a:t>
            </a:r>
          </a:p>
          <a:p>
            <a:pPr marL="342900" indent="-342900">
              <a:buClr>
                <a:srgbClr val="C00000"/>
              </a:buClr>
              <a:buSzPct val="80000"/>
              <a:buFont typeface="Arial" panose="020B0604020202020204" pitchFamily="34" charset="0"/>
              <a:buChar char="►"/>
              <a:tabLst>
                <a:tab pos="1622425" algn="l"/>
                <a:tab pos="3054350" algn="l"/>
                <a:tab pos="4657725" algn="l"/>
                <a:tab pos="6194425" algn="l"/>
                <a:tab pos="7539038" algn="l"/>
              </a:tabLst>
            </a:pPr>
            <a:r>
              <a:rPr lang="en-US" sz="1700" dirty="0"/>
              <a:t>When the birds were caught in net traps as adults, the information on the rings was used to identify specific birds and their ages.</a:t>
            </a:r>
          </a:p>
          <a:p>
            <a:pPr marL="342900" indent="-342900">
              <a:buClr>
                <a:srgbClr val="C00000"/>
              </a:buClr>
              <a:buSzPct val="80000"/>
              <a:buFont typeface="Arial" panose="020B0604020202020204" pitchFamily="34" charset="0"/>
              <a:buChar char="►"/>
              <a:tabLst>
                <a:tab pos="1622425" algn="l"/>
                <a:tab pos="3054350" algn="l"/>
                <a:tab pos="4657725" algn="l"/>
                <a:tab pos="6194425" algn="l"/>
                <a:tab pos="7539038" algn="l"/>
              </a:tabLst>
            </a:pPr>
            <a:r>
              <a:rPr lang="en-US" sz="1700" dirty="0"/>
              <a:t>The length of time between ringing and trapping was recorded for each bird that was identified before it was released.</a:t>
            </a:r>
          </a:p>
          <a:p>
            <a:pPr marL="342900" indent="-342900">
              <a:buClr>
                <a:srgbClr val="C00000"/>
              </a:buClr>
              <a:buSzPct val="80000"/>
              <a:buFont typeface="Arial" panose="020B0604020202020204" pitchFamily="34" charset="0"/>
              <a:buChar char="►"/>
              <a:tabLst>
                <a:tab pos="1622425" algn="l"/>
                <a:tab pos="3054350" algn="l"/>
                <a:tab pos="4657725" algn="l"/>
                <a:tab pos="6194425" algn="l"/>
                <a:tab pos="7539038" algn="l"/>
              </a:tabLst>
            </a:pPr>
            <a:r>
              <a:rPr lang="en-US" sz="1700" dirty="0"/>
              <a:t>The mean age at trapping was calculated for birds with each wing </a:t>
            </a:r>
            <a:r>
              <a:rPr lang="en-US" sz="1700" dirty="0" smtClean="0"/>
              <a:t>length. The </a:t>
            </a:r>
            <a:r>
              <a:rPr lang="en-US" sz="1700" dirty="0"/>
              <a:t>results are shown in the table opposite</a:t>
            </a:r>
            <a:r>
              <a:rPr lang="en-US" sz="1700" dirty="0" smtClean="0"/>
              <a:t>.</a:t>
            </a:r>
          </a:p>
          <a:p>
            <a:pPr marL="342900" indent="-342900">
              <a:buClr>
                <a:srgbClr val="C00000"/>
              </a:buClr>
              <a:buSzPct val="80000"/>
              <a:buFont typeface="Arial" panose="020B0604020202020204" pitchFamily="34" charset="0"/>
              <a:buChar char="►"/>
              <a:tabLst>
                <a:tab pos="1622425" algn="l"/>
                <a:tab pos="3054350" algn="l"/>
                <a:tab pos="4657725" algn="l"/>
                <a:tab pos="6194425" algn="l"/>
                <a:tab pos="7539038" algn="l"/>
              </a:tabLst>
            </a:pPr>
            <a:endParaRPr lang="en-US" sz="1700" dirty="0"/>
          </a:p>
          <a:p>
            <a:pPr marL="342900" indent="-342900">
              <a:buClr>
                <a:srgbClr val="C00000"/>
              </a:buClr>
              <a:buSzPct val="80000"/>
              <a:buFont typeface="Arial" panose="020B0604020202020204" pitchFamily="34" charset="0"/>
              <a:buChar char="►"/>
              <a:tabLst>
                <a:tab pos="1622425" algn="l"/>
                <a:tab pos="3054350" algn="l"/>
                <a:tab pos="4657725" algn="l"/>
                <a:tab pos="6194425" algn="l"/>
                <a:tab pos="7539038" algn="l"/>
              </a:tabLst>
            </a:pPr>
            <a:endParaRPr lang="en-US" sz="1700" dirty="0" smtClean="0"/>
          </a:p>
          <a:p>
            <a:pPr marL="342900" indent="-342900">
              <a:buClr>
                <a:srgbClr val="C00000"/>
              </a:buClr>
              <a:buSzPct val="80000"/>
              <a:buFont typeface="Arial" panose="020B0604020202020204" pitchFamily="34" charset="0"/>
              <a:buChar char="►"/>
              <a:tabLst>
                <a:tab pos="1622425" algn="l"/>
                <a:tab pos="3054350" algn="l"/>
                <a:tab pos="4657725" algn="l"/>
                <a:tab pos="6194425" algn="l"/>
                <a:tab pos="7539038" algn="l"/>
              </a:tabLst>
            </a:pP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endParaRPr lang="en-US" sz="17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261</a:t>
            </a:r>
            <a:endParaRPr lang="en-GB" sz="96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763494027"/>
              </p:ext>
            </p:extLst>
          </p:nvPr>
        </p:nvGraphicFramePr>
        <p:xfrm>
          <a:off x="276200" y="3284984"/>
          <a:ext cx="8472264" cy="3312370"/>
        </p:xfrm>
        <a:graphic>
          <a:graphicData uri="http://schemas.openxmlformats.org/drawingml/2006/table">
            <a:tbl>
              <a:tblPr firstRow="1" bandRow="1">
                <a:tableStyleId>{5C22544A-7EE6-4342-B048-85BDC9FD1C3A}</a:tableStyleId>
              </a:tblPr>
              <a:tblGrid>
                <a:gridCol w="2824088"/>
                <a:gridCol w="2824088"/>
                <a:gridCol w="2824088"/>
              </a:tblGrid>
              <a:tr h="331237">
                <a:tc>
                  <a:txBody>
                    <a:bodyPr/>
                    <a:lstStyle/>
                    <a:p>
                      <a:r>
                        <a:rPr lang="en-US" sz="1500" dirty="0" smtClean="0">
                          <a:latin typeface="Arial" panose="020B0604020202020204" pitchFamily="34" charset="0"/>
                          <a:cs typeface="Arial" panose="020B0604020202020204" pitchFamily="34" charset="0"/>
                        </a:rPr>
                        <a:t>Wing length at ringing / mm</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Number of birds trapped</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Mean age at trapping / days</a:t>
                      </a:r>
                      <a:endParaRPr lang="en-GB" sz="1500" dirty="0">
                        <a:latin typeface="Arial" panose="020B0604020202020204" pitchFamily="34" charset="0"/>
                        <a:cs typeface="Arial" panose="020B0604020202020204" pitchFamily="34" charset="0"/>
                      </a:endParaRPr>
                    </a:p>
                  </a:txBody>
                  <a:tcPr/>
                </a:tc>
              </a:tr>
              <a:tr h="331237">
                <a:tc>
                  <a:txBody>
                    <a:bodyPr/>
                    <a:lstStyle/>
                    <a:p>
                      <a:pPr algn="ctr"/>
                      <a:r>
                        <a:rPr lang="en-GB" sz="1500" dirty="0" smtClean="0">
                          <a:latin typeface="Arial" panose="020B0604020202020204" pitchFamily="34" charset="0"/>
                          <a:cs typeface="Arial" panose="020B0604020202020204" pitchFamily="34" charset="0"/>
                        </a:rPr>
                        <a:t>63</a:t>
                      </a:r>
                      <a:r>
                        <a:rPr lang="en-GB" sz="1500" baseline="0" dirty="0" smtClean="0">
                          <a:latin typeface="Arial" panose="020B0604020202020204" pitchFamily="34" charset="0"/>
                          <a:cs typeface="Arial" panose="020B0604020202020204" pitchFamily="34" charset="0"/>
                        </a:rPr>
                        <a:t> or less</a:t>
                      </a: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24</a:t>
                      </a: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253</a:t>
                      </a:r>
                      <a:endParaRPr lang="en-GB" sz="1500" dirty="0">
                        <a:latin typeface="Arial" panose="020B0604020202020204" pitchFamily="34" charset="0"/>
                        <a:cs typeface="Arial" panose="020B0604020202020204" pitchFamily="34" charset="0"/>
                      </a:endParaRPr>
                    </a:p>
                  </a:txBody>
                  <a:tcPr/>
                </a:tc>
              </a:tr>
              <a:tr h="331237">
                <a:tc>
                  <a:txBody>
                    <a:bodyPr/>
                    <a:lstStyle/>
                    <a:p>
                      <a:pPr algn="ctr"/>
                      <a:r>
                        <a:rPr lang="en-GB" sz="1500" dirty="0" smtClean="0">
                          <a:latin typeface="Arial" panose="020B0604020202020204" pitchFamily="34" charset="0"/>
                          <a:cs typeface="Arial" panose="020B0604020202020204" pitchFamily="34" charset="0"/>
                        </a:rPr>
                        <a:t>64</a:t>
                      </a: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72</a:t>
                      </a: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256</a:t>
                      </a:r>
                      <a:endParaRPr lang="en-GB" sz="1500" dirty="0">
                        <a:latin typeface="Arial" panose="020B0604020202020204" pitchFamily="34" charset="0"/>
                        <a:cs typeface="Arial" panose="020B0604020202020204" pitchFamily="34" charset="0"/>
                      </a:endParaRPr>
                    </a:p>
                  </a:txBody>
                  <a:tcPr/>
                </a:tc>
              </a:tr>
              <a:tr h="331237">
                <a:tc>
                  <a:txBody>
                    <a:bodyPr/>
                    <a:lstStyle/>
                    <a:p>
                      <a:pPr algn="ctr"/>
                      <a:r>
                        <a:rPr lang="en-GB" sz="1500" dirty="0" smtClean="0">
                          <a:latin typeface="Arial" panose="020B0604020202020204" pitchFamily="34" charset="0"/>
                          <a:cs typeface="Arial" panose="020B0604020202020204" pitchFamily="34" charset="0"/>
                        </a:rPr>
                        <a:t>65</a:t>
                      </a: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130</a:t>
                      </a: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297</a:t>
                      </a:r>
                      <a:endParaRPr lang="en-GB" sz="1500" dirty="0">
                        <a:latin typeface="Arial" panose="020B0604020202020204" pitchFamily="34" charset="0"/>
                        <a:cs typeface="Arial" panose="020B0604020202020204" pitchFamily="34" charset="0"/>
                      </a:endParaRPr>
                    </a:p>
                  </a:txBody>
                  <a:tcPr/>
                </a:tc>
              </a:tr>
              <a:tr h="331237">
                <a:tc>
                  <a:txBody>
                    <a:bodyPr/>
                    <a:lstStyle/>
                    <a:p>
                      <a:pPr algn="ctr"/>
                      <a:r>
                        <a:rPr lang="en-GB" sz="1500" dirty="0" smtClean="0">
                          <a:latin typeface="Arial" panose="020B0604020202020204" pitchFamily="34" charset="0"/>
                          <a:cs typeface="Arial" panose="020B0604020202020204" pitchFamily="34" charset="0"/>
                        </a:rPr>
                        <a:t>66</a:t>
                      </a: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183</a:t>
                      </a: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346</a:t>
                      </a:r>
                      <a:endParaRPr lang="en-GB" sz="1500" dirty="0">
                        <a:latin typeface="Arial" panose="020B0604020202020204" pitchFamily="34" charset="0"/>
                        <a:cs typeface="Arial" panose="020B0604020202020204" pitchFamily="34" charset="0"/>
                      </a:endParaRPr>
                    </a:p>
                  </a:txBody>
                  <a:tcPr/>
                </a:tc>
              </a:tr>
              <a:tr h="331237">
                <a:tc>
                  <a:txBody>
                    <a:bodyPr/>
                    <a:lstStyle/>
                    <a:p>
                      <a:pPr algn="ctr"/>
                      <a:r>
                        <a:rPr lang="en-GB" sz="1500" dirty="0" smtClean="0">
                          <a:latin typeface="Arial" panose="020B0604020202020204" pitchFamily="34" charset="0"/>
                          <a:cs typeface="Arial" panose="020B0604020202020204" pitchFamily="34" charset="0"/>
                        </a:rPr>
                        <a:t>67</a:t>
                      </a: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167</a:t>
                      </a: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349</a:t>
                      </a:r>
                      <a:endParaRPr lang="en-GB" sz="1500" dirty="0">
                        <a:latin typeface="Arial" panose="020B0604020202020204" pitchFamily="34" charset="0"/>
                        <a:cs typeface="Arial" panose="020B0604020202020204" pitchFamily="34" charset="0"/>
                      </a:endParaRPr>
                    </a:p>
                  </a:txBody>
                  <a:tcPr/>
                </a:tc>
              </a:tr>
              <a:tr h="331237">
                <a:tc>
                  <a:txBody>
                    <a:bodyPr/>
                    <a:lstStyle/>
                    <a:p>
                      <a:pPr algn="ctr"/>
                      <a:r>
                        <a:rPr lang="en-GB" sz="1500" dirty="0" smtClean="0">
                          <a:latin typeface="Arial" panose="020B0604020202020204" pitchFamily="34" charset="0"/>
                          <a:cs typeface="Arial" panose="020B0604020202020204" pitchFamily="34" charset="0"/>
                        </a:rPr>
                        <a:t>68</a:t>
                      </a: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106</a:t>
                      </a: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270</a:t>
                      </a:r>
                      <a:endParaRPr lang="en-GB" sz="1500" dirty="0">
                        <a:latin typeface="Arial" panose="020B0604020202020204" pitchFamily="34" charset="0"/>
                        <a:cs typeface="Arial" panose="020B0604020202020204" pitchFamily="34" charset="0"/>
                      </a:endParaRPr>
                    </a:p>
                  </a:txBody>
                  <a:tcPr/>
                </a:tc>
              </a:tr>
              <a:tr h="331237">
                <a:tc>
                  <a:txBody>
                    <a:bodyPr/>
                    <a:lstStyle/>
                    <a:p>
                      <a:pPr algn="ctr"/>
                      <a:r>
                        <a:rPr lang="en-GB" sz="1500" dirty="0" smtClean="0">
                          <a:latin typeface="Arial" panose="020B0604020202020204" pitchFamily="34" charset="0"/>
                          <a:cs typeface="Arial" panose="020B0604020202020204" pitchFamily="34" charset="0"/>
                        </a:rPr>
                        <a:t>69</a:t>
                      </a: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66</a:t>
                      </a: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237</a:t>
                      </a:r>
                      <a:endParaRPr lang="en-GB" sz="1500" dirty="0">
                        <a:latin typeface="Arial" panose="020B0604020202020204" pitchFamily="34" charset="0"/>
                        <a:cs typeface="Arial" panose="020B0604020202020204" pitchFamily="34" charset="0"/>
                      </a:endParaRPr>
                    </a:p>
                  </a:txBody>
                  <a:tcPr/>
                </a:tc>
              </a:tr>
              <a:tr h="331237">
                <a:tc>
                  <a:txBody>
                    <a:bodyPr/>
                    <a:lstStyle/>
                    <a:p>
                      <a:pPr algn="ctr"/>
                      <a:r>
                        <a:rPr lang="en-GB" sz="1500" dirty="0" smtClean="0">
                          <a:latin typeface="Arial" panose="020B0604020202020204" pitchFamily="34" charset="0"/>
                          <a:cs typeface="Arial" panose="020B0604020202020204" pitchFamily="34" charset="0"/>
                        </a:rPr>
                        <a:t>70</a:t>
                      </a:r>
                      <a:r>
                        <a:rPr lang="en-GB" sz="1500" baseline="0" dirty="0" smtClean="0">
                          <a:latin typeface="Arial" panose="020B0604020202020204" pitchFamily="34" charset="0"/>
                          <a:cs typeface="Arial" panose="020B0604020202020204" pitchFamily="34" charset="0"/>
                        </a:rPr>
                        <a:t> or more</a:t>
                      </a: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23</a:t>
                      </a: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199</a:t>
                      </a:r>
                      <a:endParaRPr lang="en-GB" sz="1500" dirty="0">
                        <a:latin typeface="Arial" panose="020B0604020202020204" pitchFamily="34" charset="0"/>
                        <a:cs typeface="Arial" panose="020B0604020202020204" pitchFamily="34" charset="0"/>
                      </a:endParaRPr>
                    </a:p>
                  </a:txBody>
                  <a:tcPr/>
                </a:tc>
              </a:tr>
              <a:tr h="331237">
                <a:tc>
                  <a:txBody>
                    <a:bodyPr/>
                    <a:lstStyle/>
                    <a:p>
                      <a:pPr algn="ctr"/>
                      <a:endParaRPr lang="en-GB" sz="1500"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Total = 771</a:t>
                      </a:r>
                      <a:endParaRPr lang="en-GB" sz="1500" dirty="0">
                        <a:latin typeface="Arial" panose="020B0604020202020204" pitchFamily="34" charset="0"/>
                        <a:cs typeface="Arial" panose="020B0604020202020204" pitchFamily="34" charset="0"/>
                      </a:endParaRPr>
                    </a:p>
                  </a:txBody>
                  <a:tcPr/>
                </a:tc>
                <a:tc>
                  <a:txBody>
                    <a:bodyPr/>
                    <a:lstStyle/>
                    <a:p>
                      <a:pPr algn="ctr"/>
                      <a:endParaRPr lang="en-GB" sz="1500" dirty="0">
                        <a:latin typeface="Arial" panose="020B0604020202020204" pitchFamily="34" charset="0"/>
                        <a:cs typeface="Arial" panose="020B0604020202020204" pitchFamily="34" charset="0"/>
                      </a:endParaRPr>
                    </a:p>
                  </a:txBody>
                  <a:tcPr/>
                </a:tc>
              </a:tr>
            </a:tbl>
          </a:graphicData>
        </a:graphic>
      </p:graphicFrame>
      <p:sp>
        <p:nvSpPr>
          <p:cNvPr id="8" name="TextBox 7">
            <a:hlinkClick r:id="rId3" action="ppaction://hlinkfile"/>
          </p:cNvPr>
          <p:cNvSpPr txBox="1"/>
          <p:nvPr/>
        </p:nvSpPr>
        <p:spPr>
          <a:xfrm>
            <a:off x="8289444" y="5838363"/>
            <a:ext cx="561372" cy="830997"/>
          </a:xfrm>
          <a:prstGeom prst="rect">
            <a:avLst/>
          </a:prstGeom>
          <a:noFill/>
        </p:spPr>
        <p:txBody>
          <a:bodyPr wrap="none" rtlCol="0">
            <a:spAutoFit/>
          </a:bodyPr>
          <a:lstStyle/>
          <a:p>
            <a:r>
              <a:rPr lang="en-GB"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1269374457"/>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4000" dirty="0" smtClean="0"/>
              <a:t>19 – End of Chapter Questions</a:t>
            </a:r>
            <a:endParaRPr lang="en-GB" sz="4000" b="1" dirty="0" smtClean="0"/>
          </a:p>
        </p:txBody>
      </p:sp>
      <p:sp>
        <p:nvSpPr>
          <p:cNvPr id="6" name="Rectangle 33"/>
          <p:cNvSpPr/>
          <p:nvPr/>
        </p:nvSpPr>
        <p:spPr>
          <a:xfrm>
            <a:off x="179512" y="1124744"/>
            <a:ext cx="8712968" cy="532453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42900" indent="-342900">
              <a:buClr>
                <a:srgbClr val="C00000"/>
              </a:buClr>
              <a:buSzPct val="100000"/>
              <a:buFont typeface="+mj-lt"/>
              <a:buAutoNum type="alphaLcPeriod" startAt="2"/>
              <a:tabLst>
                <a:tab pos="620713" algn="l"/>
                <a:tab pos="8523288" algn="r"/>
              </a:tabLst>
            </a:pPr>
            <a:r>
              <a:rPr lang="en-US" sz="2000" dirty="0" smtClean="0"/>
              <a:t>i 	Explain </a:t>
            </a:r>
            <a:r>
              <a:rPr lang="en-US" sz="2000" dirty="0"/>
              <a:t>why wing length is an example of continuous variation. </a:t>
            </a:r>
            <a:r>
              <a:rPr lang="en-US" sz="2000" dirty="0" smtClean="0"/>
              <a:t>	[2]</a:t>
            </a:r>
            <a:br>
              <a:rPr lang="en-US" sz="2000" dirty="0" smtClean="0"/>
            </a:br>
            <a:r>
              <a:rPr lang="en-US" sz="2000" dirty="0" smtClean="0"/>
              <a:t>ii 	Suggest </a:t>
            </a:r>
            <a:r>
              <a:rPr lang="en-US" sz="2000" dirty="0"/>
              <a:t>a feature of reed warblers, other than wing length, that </a:t>
            </a:r>
            <a:r>
              <a:rPr lang="en-US" sz="2000" dirty="0" smtClean="0"/>
              <a:t>	shows continuous </a:t>
            </a:r>
            <a:r>
              <a:rPr lang="en-US" sz="2000" dirty="0"/>
              <a:t>variation. </a:t>
            </a:r>
            <a:r>
              <a:rPr lang="en-US" sz="2000" dirty="0" smtClean="0"/>
              <a:t>	[</a:t>
            </a:r>
            <a:r>
              <a:rPr lang="en-US" sz="2000" dirty="0"/>
              <a:t>1]</a:t>
            </a:r>
          </a:p>
          <a:p>
            <a:pPr marL="342900" indent="-342900">
              <a:buClr>
                <a:srgbClr val="C00000"/>
              </a:buClr>
              <a:buSzPct val="100000"/>
              <a:buFont typeface="+mj-lt"/>
              <a:buAutoNum type="alphaLcPeriod" startAt="2"/>
              <a:tabLst>
                <a:tab pos="620713" algn="l"/>
                <a:tab pos="8523288" algn="r"/>
              </a:tabLst>
            </a:pPr>
            <a:r>
              <a:rPr lang="en-US" sz="2000" dirty="0" smtClean="0"/>
              <a:t>The </a:t>
            </a:r>
            <a:r>
              <a:rPr lang="en-US" sz="2000" dirty="0"/>
              <a:t>researchers concluded that reed warblers with a wing length of 66-67 mm had the best chance of </a:t>
            </a:r>
            <a:r>
              <a:rPr lang="en-US" sz="2000" dirty="0" smtClean="0"/>
              <a:t>survival.</a:t>
            </a:r>
            <a:br>
              <a:rPr lang="en-US" sz="2000" dirty="0" smtClean="0"/>
            </a:br>
            <a:r>
              <a:rPr lang="en-US" sz="2000" dirty="0" smtClean="0"/>
              <a:t>i 	Describe </a:t>
            </a:r>
            <a:r>
              <a:rPr lang="en-US" sz="2000" dirty="0"/>
              <a:t>the evidence from the table that supports this conclusion. </a:t>
            </a:r>
            <a:r>
              <a:rPr lang="en-US" sz="2000" dirty="0" smtClean="0"/>
              <a:t>	[4]</a:t>
            </a:r>
            <a:br>
              <a:rPr lang="en-US" sz="2000" dirty="0" smtClean="0"/>
            </a:br>
            <a:r>
              <a:rPr lang="en-US" sz="2000" dirty="0" smtClean="0"/>
              <a:t>ii 	The </a:t>
            </a:r>
            <a:r>
              <a:rPr lang="en-US" sz="2000" dirty="0"/>
              <a:t>researchers also suggested that more evidence was needed to make this </a:t>
            </a:r>
            <a:r>
              <a:rPr lang="en-US" sz="2000" dirty="0" smtClean="0"/>
              <a:t>conclusion.</a:t>
            </a:r>
            <a:br>
              <a:rPr lang="en-US" sz="2000" dirty="0" smtClean="0"/>
            </a:br>
            <a:r>
              <a:rPr lang="en-US" sz="2000" dirty="0" smtClean="0"/>
              <a:t>Suggest </a:t>
            </a:r>
            <a:r>
              <a:rPr lang="en-US" sz="2000" dirty="0"/>
              <a:t>what other evidence would show that birds with wings 66-67 mm in length have the best chance of survival. </a:t>
            </a:r>
            <a:r>
              <a:rPr lang="en-US" sz="2000" dirty="0" smtClean="0"/>
              <a:t>	[</a:t>
            </a:r>
            <a:r>
              <a:rPr lang="en-US" sz="2000" dirty="0"/>
              <a:t>3]</a:t>
            </a:r>
          </a:p>
          <a:p>
            <a:pPr marL="342900" indent="-342900">
              <a:buClr>
                <a:srgbClr val="C00000"/>
              </a:buClr>
              <a:buSzPct val="100000"/>
              <a:buFont typeface="+mj-lt"/>
              <a:buAutoNum type="alphaLcPeriod" startAt="2"/>
              <a:tabLst>
                <a:tab pos="1622425" algn="l"/>
                <a:tab pos="3054350" algn="l"/>
                <a:tab pos="4657725" algn="l"/>
                <a:tab pos="6194425" algn="l"/>
                <a:tab pos="7539038" algn="l"/>
                <a:tab pos="8523288" algn="r"/>
              </a:tabLst>
            </a:pPr>
            <a:r>
              <a:rPr lang="en-US" sz="2000" dirty="0" smtClean="0"/>
              <a:t>Scientists </a:t>
            </a:r>
            <a:r>
              <a:rPr lang="en-US" sz="2000" dirty="0"/>
              <a:t>have discovered that genes are responsible for wing length in reed </a:t>
            </a:r>
            <a:r>
              <a:rPr lang="en-US" sz="2000" dirty="0" smtClean="0"/>
              <a:t>warblers. The </a:t>
            </a:r>
            <a:r>
              <a:rPr lang="en-US" sz="2000" dirty="0"/>
              <a:t>most common length of wing has been 66-67 mm for many generations of these </a:t>
            </a:r>
            <a:r>
              <a:rPr lang="en-US" sz="2000" dirty="0" smtClean="0"/>
              <a:t>birds.</a:t>
            </a:r>
            <a:br>
              <a:rPr lang="en-US" sz="2000" dirty="0" smtClean="0"/>
            </a:br>
            <a:r>
              <a:rPr lang="en-US" sz="2000" dirty="0" smtClean="0"/>
              <a:t>Explain </a:t>
            </a:r>
            <a:r>
              <a:rPr lang="en-US" sz="2000" dirty="0"/>
              <a:t>how natural selection may be responsible for maintaining the mean wing length of reed warblers at 66-67 mm. </a:t>
            </a:r>
            <a:r>
              <a:rPr lang="en-US" sz="2000" dirty="0" smtClean="0"/>
              <a:t>			[</a:t>
            </a:r>
            <a:r>
              <a:rPr lang="en-US" sz="2000" dirty="0"/>
              <a:t>4</a:t>
            </a:r>
            <a:r>
              <a:rPr lang="en-US" sz="2000" dirty="0" smtClean="0"/>
              <a:t>]</a:t>
            </a:r>
            <a:br>
              <a:rPr lang="en-US" sz="2000" dirty="0" smtClean="0"/>
            </a:br>
            <a:r>
              <a:rPr lang="en-US" sz="2000" i="1" dirty="0" smtClean="0"/>
              <a:t>[Adapted from </a:t>
            </a:r>
            <a:r>
              <a:rPr lang="en-US" sz="2000" i="1" dirty="0"/>
              <a:t>Cambridge IGCSE® Biology 0610/32, Question 5, October/November 2011 ]</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261</a:t>
            </a:r>
            <a:endParaRPr lang="en-GB" sz="96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8" name="TextBox 7">
            <a:hlinkClick r:id="rId3" action="ppaction://hlinkfile"/>
          </p:cNvPr>
          <p:cNvSpPr txBox="1"/>
          <p:nvPr/>
        </p:nvSpPr>
        <p:spPr>
          <a:xfrm>
            <a:off x="8289444" y="5877272"/>
            <a:ext cx="561372" cy="830997"/>
          </a:xfrm>
          <a:prstGeom prst="rect">
            <a:avLst/>
          </a:prstGeom>
          <a:noFill/>
        </p:spPr>
        <p:txBody>
          <a:bodyPr wrap="none" rtlCol="0">
            <a:spAutoFit/>
          </a:bodyPr>
          <a:lstStyle/>
          <a:p>
            <a:r>
              <a:rPr lang="en-GB"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1755509645"/>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93866"/>
          </a:xfrm>
          <a:prstGeom prst="rect">
            <a:avLst/>
          </a:prstGeom>
        </p:spPr>
        <p:txBody>
          <a:bodyPr wrap="square">
            <a:spAutoFit/>
          </a:bodyPr>
          <a:lstStyle/>
          <a:p>
            <a:pPr>
              <a:buClr>
                <a:srgbClr val="0070C0"/>
              </a:buClr>
            </a:pPr>
            <a:r>
              <a:rPr lang="en-US" sz="2800" b="1" dirty="0" smtClean="0"/>
              <a:t>AO3 </a:t>
            </a:r>
            <a:r>
              <a:rPr lang="en-US" sz="2800" b="1" dirty="0"/>
              <a:t>Experimental skills and investigations</a:t>
            </a:r>
          </a:p>
          <a:p>
            <a:pPr>
              <a:buClr>
                <a:srgbClr val="0070C0"/>
              </a:buClr>
            </a:pPr>
            <a:r>
              <a:rPr lang="en-US" sz="2800" dirty="0"/>
              <a:t>Candidates should be able to:</a:t>
            </a:r>
          </a:p>
          <a:p>
            <a:pPr marL="342900" indent="-342900">
              <a:buClr>
                <a:srgbClr val="0070C0"/>
              </a:buClr>
              <a:buFont typeface="Arial" panose="020B0604020202020204" pitchFamily="34" charset="0"/>
              <a:buChar char="•"/>
            </a:pPr>
            <a:r>
              <a:rPr lang="en-US" sz="2800" dirty="0" smtClean="0"/>
              <a:t>demonstrate </a:t>
            </a:r>
            <a:r>
              <a:rPr lang="en-US" sz="2800" dirty="0"/>
              <a:t>knowledge of how to safely use techniques, apparatus and materials (including following </a:t>
            </a:r>
            <a:r>
              <a:rPr lang="en-US" sz="2800" dirty="0" smtClean="0"/>
              <a:t>a sequence </a:t>
            </a:r>
            <a:r>
              <a:rPr lang="en-US" sz="2800" dirty="0"/>
              <a:t>of instructions where appropriate)</a:t>
            </a:r>
          </a:p>
          <a:p>
            <a:pPr marL="342900" indent="-342900">
              <a:buClr>
                <a:srgbClr val="0070C0"/>
              </a:buClr>
              <a:buFont typeface="Arial" panose="020B0604020202020204" pitchFamily="34" charset="0"/>
              <a:buChar char="•"/>
            </a:pPr>
            <a:r>
              <a:rPr lang="en-US" sz="2800" dirty="0" smtClean="0"/>
              <a:t>plan </a:t>
            </a:r>
            <a:r>
              <a:rPr lang="en-US" sz="2800" dirty="0"/>
              <a:t>experiments and investigations</a:t>
            </a:r>
          </a:p>
          <a:p>
            <a:pPr marL="342900" indent="-342900">
              <a:buClr>
                <a:srgbClr val="0070C0"/>
              </a:buClr>
              <a:buFont typeface="Arial" panose="020B0604020202020204" pitchFamily="34" charset="0"/>
              <a:buChar char="•"/>
            </a:pPr>
            <a:r>
              <a:rPr lang="en-US" sz="2800" dirty="0" smtClean="0"/>
              <a:t>make </a:t>
            </a:r>
            <a:r>
              <a:rPr lang="en-US" sz="2800" dirty="0"/>
              <a:t>and record observations, measurements and estimates</a:t>
            </a:r>
          </a:p>
          <a:p>
            <a:pPr marL="342900" indent="-342900">
              <a:buClr>
                <a:srgbClr val="0070C0"/>
              </a:buClr>
              <a:buFont typeface="Arial" panose="020B0604020202020204" pitchFamily="34" charset="0"/>
              <a:buChar char="•"/>
            </a:pPr>
            <a:r>
              <a:rPr lang="en-US" sz="2800" dirty="0" smtClean="0"/>
              <a:t>interpret </a:t>
            </a:r>
            <a:r>
              <a:rPr lang="en-US" sz="2800" dirty="0"/>
              <a:t>and evaluate experimental observations and data</a:t>
            </a:r>
          </a:p>
          <a:p>
            <a:pPr marL="342900" indent="-342900">
              <a:buClr>
                <a:srgbClr val="0070C0"/>
              </a:buClr>
              <a:buFont typeface="Arial" panose="020B0604020202020204" pitchFamily="34" charset="0"/>
              <a:buChar char="•"/>
            </a:pPr>
            <a:r>
              <a:rPr lang="en-US" sz="2800" dirty="0" smtClean="0"/>
              <a:t>evaluate </a:t>
            </a:r>
            <a:r>
              <a:rPr lang="en-US" sz="28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400" dirty="0" smtClean="0"/>
              <a:t>19.1 – Workbook Questions - </a:t>
            </a:r>
            <a:r>
              <a:rPr lang="en-GB" sz="2400" dirty="0" smtClean="0"/>
              <a:t>Water </a:t>
            </a:r>
            <a:r>
              <a:rPr lang="en-GB" sz="2400" dirty="0"/>
              <a:t>hyacinth experiment</a:t>
            </a:r>
            <a:endParaRPr lang="en-GB" sz="2400" dirty="0" smtClean="0"/>
          </a:p>
        </p:txBody>
      </p:sp>
      <p:sp>
        <p:nvSpPr>
          <p:cNvPr id="6" name="Rectangle 33"/>
          <p:cNvSpPr/>
          <p:nvPr/>
        </p:nvSpPr>
        <p:spPr>
          <a:xfrm>
            <a:off x="179512" y="1124744"/>
            <a:ext cx="8712968" cy="5478423"/>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accent1">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SzPct val="100000"/>
              <a:buFont typeface="+mj-lt"/>
              <a:buAutoNum type="arabicPeriod"/>
              <a:tabLst>
                <a:tab pos="620713" algn="l"/>
                <a:tab pos="8523288" algn="r"/>
              </a:tabLst>
            </a:pPr>
            <a:endParaRPr lang="en-US" sz="2400" dirty="0" smtClean="0"/>
          </a:p>
          <a:p>
            <a:pPr>
              <a:buClr>
                <a:srgbClr val="C00000"/>
              </a:buClr>
              <a:buSzPct val="100000"/>
              <a:tabLst>
                <a:tab pos="620713" algn="l"/>
                <a:tab pos="8523288" algn="r"/>
              </a:tabLst>
            </a:pPr>
            <a:endParaRPr lang="en-US" sz="2400" dirty="0" smtClean="0"/>
          </a:p>
          <a:p>
            <a:pPr marL="457200" indent="-457200">
              <a:buClr>
                <a:srgbClr val="C00000"/>
              </a:buClr>
              <a:buSzPct val="100000"/>
              <a:buFont typeface="+mj-lt"/>
              <a:buAutoNum type="arabicPeriod"/>
              <a:tabLst>
                <a:tab pos="620713" algn="l"/>
                <a:tab pos="8523288" algn="r"/>
              </a:tabLst>
            </a:pPr>
            <a:endParaRPr lang="en-US" sz="2400" dirty="0"/>
          </a:p>
          <a:p>
            <a:pPr marL="457200" indent="-457200">
              <a:buClr>
                <a:srgbClr val="C00000"/>
              </a:buClr>
              <a:buSzPct val="100000"/>
              <a:buFont typeface="+mj-lt"/>
              <a:buAutoNum type="arabicPeriod"/>
              <a:tabLst>
                <a:tab pos="620713" algn="l"/>
                <a:tab pos="8523288" algn="r"/>
              </a:tabLst>
            </a:pPr>
            <a:endParaRPr lang="en-US" sz="2400" dirty="0" smtClean="0"/>
          </a:p>
          <a:p>
            <a:pPr marL="457200" indent="-457200">
              <a:buClr>
                <a:srgbClr val="C00000"/>
              </a:buClr>
              <a:buSzPct val="100000"/>
              <a:buFont typeface="+mj-lt"/>
              <a:buAutoNum type="arabicPeriod"/>
              <a:tabLst>
                <a:tab pos="620713" algn="l"/>
                <a:tab pos="8523288" algn="r"/>
              </a:tabLst>
            </a:pPr>
            <a:endParaRPr lang="en-US" sz="2400" dirty="0"/>
          </a:p>
          <a:p>
            <a:pPr marL="457200" indent="-457200">
              <a:buClr>
                <a:srgbClr val="C00000"/>
              </a:buClr>
              <a:buSzPct val="100000"/>
              <a:buFont typeface="+mj-lt"/>
              <a:buAutoNum type="arabicPeriod"/>
              <a:tabLst>
                <a:tab pos="620713" algn="l"/>
                <a:tab pos="8523288" algn="r"/>
              </a:tabLst>
            </a:pPr>
            <a:endParaRPr lang="en-US" sz="2400" dirty="0" smtClean="0"/>
          </a:p>
          <a:p>
            <a:pPr marL="457200" indent="-457200">
              <a:buClr>
                <a:srgbClr val="C00000"/>
              </a:buClr>
              <a:buSzPct val="100000"/>
              <a:buFont typeface="+mj-lt"/>
              <a:buAutoNum type="arabicPeriod"/>
              <a:tabLst>
                <a:tab pos="620713" algn="l"/>
                <a:tab pos="8523288" algn="r"/>
              </a:tabLst>
            </a:pPr>
            <a:endParaRPr lang="en-US" sz="2400" dirty="0"/>
          </a:p>
          <a:p>
            <a:pPr marL="457200" indent="-457200">
              <a:buClr>
                <a:srgbClr val="C00000"/>
              </a:buClr>
              <a:buSzPct val="100000"/>
              <a:buFont typeface="+mj-lt"/>
              <a:buAutoNum type="arabicPeriod"/>
              <a:tabLst>
                <a:tab pos="620713" algn="l"/>
                <a:tab pos="8523288" algn="r"/>
              </a:tabLst>
            </a:pPr>
            <a:endParaRPr lang="en-US" sz="1600" dirty="0" smtClean="0"/>
          </a:p>
          <a:p>
            <a:pPr>
              <a:buClr>
                <a:srgbClr val="C00000"/>
              </a:buClr>
              <a:buSzPct val="100000"/>
              <a:tabLst>
                <a:tab pos="620713" algn="l"/>
                <a:tab pos="8523288" algn="r"/>
              </a:tabLst>
            </a:pPr>
            <a:r>
              <a:rPr lang="en-US" sz="2400" dirty="0"/>
              <a:t>Water hyacinths are aquatic plants that originally came from Brazil, but now grow in waterways in many tropical countries. They are sometimes used to help to clean up polluted water, as they are able to take up pollutants such as heavy </a:t>
            </a:r>
            <a:r>
              <a:rPr lang="en-US" sz="2400" dirty="0" smtClean="0"/>
              <a:t>metals.</a:t>
            </a:r>
          </a:p>
          <a:p>
            <a:pPr>
              <a:buClr>
                <a:srgbClr val="C00000"/>
              </a:buClr>
              <a:buSzPct val="100000"/>
              <a:tabLst>
                <a:tab pos="620713" algn="l"/>
                <a:tab pos="8523288" algn="r"/>
              </a:tabLst>
            </a:pPr>
            <a:r>
              <a:rPr lang="en-US" sz="2400" dirty="0" smtClean="0"/>
              <a:t>An </a:t>
            </a:r>
            <a:r>
              <a:rPr lang="en-US" sz="2400" dirty="0"/>
              <a:t>experiment carried out in China investigated differences in the structure of the leaf epidermis of water hyacinth plants grown in clean water and in polluted water</a:t>
            </a:r>
            <a:r>
              <a:rPr lang="en-US" sz="2400" dirty="0" smtClean="0"/>
              <a:t>.</a:t>
            </a:r>
            <a:endParaRPr lang="en-US" sz="24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261</a:t>
            </a:r>
            <a:endParaRPr lang="en-GB" sz="960" b="1" dirty="0">
              <a:latin typeface="Arial" panose="020B0604020202020204" pitchFamily="34" charset="0"/>
              <a:cs typeface="Arial" panose="020B0604020202020204" pitchFamily="34" charset="0"/>
            </a:endParaRPr>
          </a:p>
        </p:txBody>
      </p:sp>
      <p:sp>
        <p:nvSpPr>
          <p:cNvPr id="8" name="TextBox 7">
            <a:hlinkClick r:id="rId3" action="ppaction://hlinkfile"/>
          </p:cNvPr>
          <p:cNvSpPr txBox="1"/>
          <p:nvPr/>
        </p:nvSpPr>
        <p:spPr>
          <a:xfrm>
            <a:off x="8331108" y="5877272"/>
            <a:ext cx="561372" cy="830997"/>
          </a:xfrm>
          <a:prstGeom prst="rect">
            <a:avLst/>
          </a:prstGeom>
          <a:noFill/>
        </p:spPr>
        <p:txBody>
          <a:bodyPr wrap="none" rtlCol="0">
            <a:spAutoFit/>
          </a:bodyPr>
          <a:lstStyle/>
          <a:p>
            <a:r>
              <a:rPr lang="en-GB" sz="4800" b="1" dirty="0" smtClean="0">
                <a:solidFill>
                  <a:srgbClr val="FF0000"/>
                </a:solidFill>
              </a:rPr>
              <a:t>?</a:t>
            </a:r>
            <a:endParaRPr lang="en-GB" sz="2400" b="1" dirty="0">
              <a:solidFill>
                <a:srgbClr val="FF0000"/>
              </a:solidFill>
            </a:endParaRPr>
          </a:p>
        </p:txBody>
      </p:sp>
      <p:sp>
        <p:nvSpPr>
          <p:cNvPr id="2" name="Rectangle 1"/>
          <p:cNvSpPr/>
          <p:nvPr/>
        </p:nvSpPr>
        <p:spPr>
          <a:xfrm>
            <a:off x="244626" y="1175765"/>
            <a:ext cx="8568952" cy="2677656"/>
          </a:xfrm>
          <a:prstGeom prst="rect">
            <a:avLst/>
          </a:prstGeom>
          <a:solidFill>
            <a:schemeClr val="tx2">
              <a:lumMod val="20000"/>
              <a:lumOff val="80000"/>
            </a:schemeClr>
          </a:solidFill>
          <a:ln w="38100">
            <a:solidFill>
              <a:schemeClr val="accent5">
                <a:lumMod val="50000"/>
              </a:schemeClr>
            </a:solidFill>
          </a:ln>
        </p:spPr>
        <p:txBody>
          <a:bodyPr wrap="square">
            <a:spAutoFit/>
          </a:bodyPr>
          <a:lstStyle/>
          <a:p>
            <a:r>
              <a:rPr lang="en-US" sz="2100" dirty="0"/>
              <a:t>There is a tough magnification calculation in this exercise, using a unit you may not be familiar with. Don’t worry - you are not supposed to know this unit - the task is about being able to use your understanding of magnification and the information given to work out the answer to a problem (A02). (It’s not easy, though!)</a:t>
            </a:r>
          </a:p>
          <a:p>
            <a:r>
              <a:rPr lang="en-US" sz="2100" dirty="0"/>
              <a:t>The exercise will also help you to look carefully at data and make comparisons (also A02), and to think about adaptations of plants that grow in water.</a:t>
            </a:r>
            <a:endParaRPr lang="en-GB" sz="2100" dirty="0"/>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7999874"/>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24744"/>
            <a:ext cx="8712968" cy="5570756"/>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accent1">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buSzPct val="100000"/>
              <a:tabLst>
                <a:tab pos="620713" algn="l"/>
                <a:tab pos="8523288" algn="r"/>
              </a:tabLst>
            </a:pPr>
            <a:r>
              <a:rPr lang="en-US" sz="2800" dirty="0" smtClean="0"/>
              <a:t>The </a:t>
            </a:r>
            <a:r>
              <a:rPr lang="en-US" sz="2800" dirty="0"/>
              <a:t>diagram and table show </a:t>
            </a:r>
            <a:r>
              <a:rPr lang="en-US" sz="2800" dirty="0" smtClean="0"/>
              <a:t/>
            </a:r>
            <a:br>
              <a:rPr lang="en-US" sz="2800" dirty="0" smtClean="0"/>
            </a:br>
            <a:r>
              <a:rPr lang="en-US" sz="2800" dirty="0" smtClean="0"/>
              <a:t>some </a:t>
            </a:r>
            <a:r>
              <a:rPr lang="en-US" sz="2800" dirty="0"/>
              <a:t>of their </a:t>
            </a:r>
            <a:r>
              <a:rPr lang="en-US" sz="2800" dirty="0" smtClean="0"/>
              <a:t>results.</a:t>
            </a:r>
          </a:p>
          <a:p>
            <a:pPr>
              <a:buClr>
                <a:srgbClr val="C00000"/>
              </a:buClr>
              <a:buSzPct val="100000"/>
              <a:tabLst>
                <a:tab pos="620713" algn="l"/>
                <a:tab pos="8523288" algn="r"/>
              </a:tabLst>
            </a:pPr>
            <a:endParaRPr lang="en-US" sz="2000" i="1" dirty="0" smtClean="0"/>
          </a:p>
          <a:p>
            <a:pPr>
              <a:buClr>
                <a:srgbClr val="C00000"/>
              </a:buClr>
              <a:buSzPct val="100000"/>
              <a:tabLst>
                <a:tab pos="620713" algn="l"/>
                <a:tab pos="8523288" algn="r"/>
              </a:tabLst>
            </a:pPr>
            <a:endParaRPr lang="en-US" sz="2000" i="1" dirty="0"/>
          </a:p>
          <a:p>
            <a:pPr>
              <a:buClr>
                <a:srgbClr val="C00000"/>
              </a:buClr>
              <a:buSzPct val="100000"/>
              <a:tabLst>
                <a:tab pos="620713" algn="l"/>
                <a:tab pos="8523288" algn="r"/>
              </a:tabLst>
            </a:pPr>
            <a:endParaRPr lang="en-US" sz="2000" i="1" dirty="0" smtClean="0"/>
          </a:p>
          <a:p>
            <a:pPr>
              <a:buClr>
                <a:srgbClr val="C00000"/>
              </a:buClr>
              <a:buSzPct val="100000"/>
              <a:tabLst>
                <a:tab pos="620713" algn="l"/>
                <a:tab pos="8523288" algn="r"/>
              </a:tabLst>
            </a:pPr>
            <a:endParaRPr lang="en-US" sz="2000" i="1" dirty="0"/>
          </a:p>
          <a:p>
            <a:pPr>
              <a:buClr>
                <a:srgbClr val="C00000"/>
              </a:buClr>
              <a:buSzPct val="100000"/>
              <a:tabLst>
                <a:tab pos="620713" algn="l"/>
                <a:tab pos="8523288" algn="r"/>
              </a:tabLst>
            </a:pPr>
            <a:endParaRPr lang="en-US" sz="2000" i="1" dirty="0" smtClean="0"/>
          </a:p>
          <a:p>
            <a:pPr>
              <a:buClr>
                <a:srgbClr val="C00000"/>
              </a:buClr>
              <a:buSzPct val="100000"/>
              <a:tabLst>
                <a:tab pos="620713" algn="l"/>
                <a:tab pos="8523288" algn="r"/>
              </a:tabLst>
            </a:pPr>
            <a:r>
              <a:rPr lang="en-US" sz="2000" i="1" dirty="0"/>
              <a:t/>
            </a:r>
            <a:br>
              <a:rPr lang="en-US" sz="2000" i="1" dirty="0"/>
            </a:br>
            <a:r>
              <a:rPr lang="en-US" sz="2000" i="1" dirty="0" smtClean="0"/>
              <a:t/>
            </a:r>
            <a:br>
              <a:rPr lang="en-US" sz="2000" i="1" dirty="0" smtClean="0"/>
            </a:br>
            <a:r>
              <a:rPr lang="en-US" sz="2000" i="1" dirty="0" smtClean="0"/>
              <a:t/>
            </a:r>
            <a:br>
              <a:rPr lang="en-US" sz="2000" i="1" dirty="0" smtClean="0"/>
            </a:br>
            <a:r>
              <a:rPr lang="en-US" sz="2000" i="1" dirty="0" smtClean="0"/>
              <a:t/>
            </a:r>
            <a:br>
              <a:rPr lang="en-US" sz="2000" i="1" dirty="0" smtClean="0"/>
            </a:br>
            <a:r>
              <a:rPr lang="en-US" sz="2000" i="1" dirty="0" smtClean="0"/>
              <a:t/>
            </a:r>
            <a:br>
              <a:rPr lang="en-US" sz="2000" i="1" dirty="0" smtClean="0"/>
            </a:br>
            <a:r>
              <a:rPr lang="en-US" sz="2000" i="1" dirty="0" smtClean="0"/>
              <a:t/>
            </a:r>
            <a:br>
              <a:rPr lang="en-US" sz="2000" i="1" dirty="0" smtClean="0"/>
            </a:br>
            <a:r>
              <a:rPr lang="en-US" sz="2000" i="1" dirty="0" smtClean="0"/>
              <a:t/>
            </a:r>
            <a:br>
              <a:rPr lang="en-US" sz="2000" i="1" dirty="0" smtClean="0"/>
            </a:br>
            <a:r>
              <a:rPr lang="en-US" sz="2000" i="1" dirty="0" smtClean="0"/>
              <a:t/>
            </a:r>
            <a:br>
              <a:rPr lang="en-US" sz="2000" i="1" dirty="0" smtClean="0"/>
            </a:br>
            <a:r>
              <a:rPr lang="en-US" sz="2000" i="1" dirty="0" smtClean="0"/>
              <a:t/>
            </a:r>
            <a:br>
              <a:rPr lang="en-US" sz="2000" i="1" dirty="0" smtClean="0"/>
            </a:br>
            <a:endParaRPr lang="en-US" sz="2000" i="1"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119</a:t>
            </a:r>
            <a:endParaRPr lang="en-GB" sz="96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5580112" y="1162499"/>
            <a:ext cx="3266270" cy="2782379"/>
          </a:xfrm>
          <a:prstGeom prst="rect">
            <a:avLst/>
          </a:prstGeom>
        </p:spPr>
      </p:pic>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659586950"/>
              </p:ext>
            </p:extLst>
          </p:nvPr>
        </p:nvGraphicFramePr>
        <p:xfrm>
          <a:off x="251520" y="4095367"/>
          <a:ext cx="8489075" cy="2397760"/>
        </p:xfrm>
        <a:graphic>
          <a:graphicData uri="http://schemas.openxmlformats.org/drawingml/2006/table">
            <a:tbl>
              <a:tblPr firstRow="1" bandRow="1">
                <a:tableStyleId>{5C22544A-7EE6-4342-B048-85BDC9FD1C3A}</a:tableStyleId>
              </a:tblPr>
              <a:tblGrid>
                <a:gridCol w="1697815"/>
                <a:gridCol w="1697815"/>
                <a:gridCol w="1697815"/>
                <a:gridCol w="1697815"/>
                <a:gridCol w="1697815"/>
              </a:tblGrid>
              <a:tr h="370840">
                <a:tc>
                  <a:txBody>
                    <a:bodyPr/>
                    <a:lstStyle/>
                    <a:p>
                      <a:r>
                        <a:rPr lang="en-GB" dirty="0" smtClean="0">
                          <a:latin typeface="Arial" panose="020B0604020202020204" pitchFamily="34" charset="0"/>
                          <a:cs typeface="Arial" panose="020B0604020202020204" pitchFamily="34" charset="0"/>
                        </a:rPr>
                        <a:t>Type of water</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Upper or lower epidermis</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Mean width of stomatal pore/</a:t>
                      </a:r>
                      <a:r>
                        <a:rPr lang="az-Cyrl-AZ" dirty="0" smtClean="0">
                          <a:latin typeface="Arial" panose="020B0604020202020204" pitchFamily="34" charset="0"/>
                          <a:cs typeface="Arial" panose="020B0604020202020204" pitchFamily="34" charset="0"/>
                        </a:rPr>
                        <a:t>ч</a:t>
                      </a:r>
                      <a:r>
                        <a:rPr lang="en-US" dirty="0" smtClean="0">
                          <a:latin typeface="Arial" panose="020B0604020202020204" pitchFamily="34" charset="0"/>
                          <a:cs typeface="Arial" panose="020B0604020202020204" pitchFamily="34" charset="0"/>
                        </a:rPr>
                        <a:t>m</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Mean length of guard cell/</a:t>
                      </a:r>
                      <a:r>
                        <a:rPr lang="az-Cyrl-AZ" dirty="0" smtClean="0">
                          <a:latin typeface="Arial" panose="020B0604020202020204" pitchFamily="34" charset="0"/>
                          <a:cs typeface="Arial" panose="020B0604020202020204" pitchFamily="34" charset="0"/>
                        </a:rPr>
                        <a:t>ч</a:t>
                      </a:r>
                      <a:r>
                        <a:rPr lang="en-US" dirty="0" smtClean="0">
                          <a:latin typeface="Arial" panose="020B0604020202020204" pitchFamily="34" charset="0"/>
                          <a:cs typeface="Arial" panose="020B0604020202020204" pitchFamily="34" charset="0"/>
                        </a:rPr>
                        <a:t>m</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Mean number of stomata per mm2</a:t>
                      </a:r>
                      <a:endParaRPr lang="en-GB" dirty="0">
                        <a:latin typeface="Arial" panose="020B0604020202020204" pitchFamily="34" charset="0"/>
                        <a:cs typeface="Arial" panose="020B0604020202020204" pitchFamily="34" charset="0"/>
                      </a:endParaRPr>
                    </a:p>
                  </a:txBody>
                  <a:tcPr/>
                </a:tc>
              </a:tr>
              <a:tr h="370840">
                <a:tc rowSpan="2">
                  <a:txBody>
                    <a:bodyPr/>
                    <a:lstStyle/>
                    <a:p>
                      <a:r>
                        <a:rPr lang="en-GB" dirty="0" smtClean="0">
                          <a:latin typeface="Arial" panose="020B0604020202020204" pitchFamily="34" charset="0"/>
                          <a:cs typeface="Arial" panose="020B0604020202020204" pitchFamily="34" charset="0"/>
                        </a:rPr>
                        <a:t>Clean</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Upper</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4</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2.83</a:t>
                      </a:r>
                      <a:endParaRPr lang="en-GB" dirty="0">
                        <a:latin typeface="Arial" panose="020B0604020202020204" pitchFamily="34" charset="0"/>
                        <a:cs typeface="Arial" panose="020B0604020202020204" pitchFamily="34" charset="0"/>
                      </a:endParaRPr>
                    </a:p>
                  </a:txBody>
                  <a:tcPr/>
                </a:tc>
              </a:tr>
              <a:tr h="370840">
                <a:tc vMerge="1">
                  <a:txBody>
                    <a:bodyPr/>
                    <a:lstStyle/>
                    <a:p>
                      <a:endParaRPr lang="en-GB" dirty="0"/>
                    </a:p>
                  </a:txBody>
                  <a:tcPr/>
                </a:tc>
                <a:tc>
                  <a:txBody>
                    <a:bodyPr/>
                    <a:lstStyle/>
                    <a:p>
                      <a:r>
                        <a:rPr lang="en-GB" dirty="0" smtClean="0">
                          <a:latin typeface="Arial" panose="020B0604020202020204" pitchFamily="34" charset="0"/>
                          <a:cs typeface="Arial" panose="020B0604020202020204" pitchFamily="34" charset="0"/>
                        </a:rPr>
                        <a:t>Lower</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4</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3.32</a:t>
                      </a:r>
                      <a:endParaRPr lang="en-GB" dirty="0">
                        <a:latin typeface="Arial" panose="020B0604020202020204" pitchFamily="34" charset="0"/>
                        <a:cs typeface="Arial" panose="020B0604020202020204" pitchFamily="34" charset="0"/>
                      </a:endParaRPr>
                    </a:p>
                  </a:txBody>
                  <a:tcPr/>
                </a:tc>
              </a:tr>
              <a:tr h="370840">
                <a:tc rowSpan="2">
                  <a:txBody>
                    <a:bodyPr/>
                    <a:lstStyle/>
                    <a:p>
                      <a:r>
                        <a:rPr lang="en-GB" dirty="0" smtClean="0">
                          <a:latin typeface="Arial" panose="020B0604020202020204" pitchFamily="34" charset="0"/>
                          <a:cs typeface="Arial" panose="020B0604020202020204" pitchFamily="34" charset="0"/>
                        </a:rPr>
                        <a:t>Polluted</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Upper</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5</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2.80</a:t>
                      </a:r>
                      <a:endParaRPr lang="en-GB" dirty="0">
                        <a:latin typeface="Arial" panose="020B0604020202020204" pitchFamily="34" charset="0"/>
                        <a:cs typeface="Arial" panose="020B0604020202020204" pitchFamily="34" charset="0"/>
                      </a:endParaRPr>
                    </a:p>
                  </a:txBody>
                  <a:tcPr/>
                </a:tc>
              </a:tr>
              <a:tr h="370840">
                <a:tc vMerge="1">
                  <a:txBody>
                    <a:bodyPr/>
                    <a:lstStyle/>
                    <a:p>
                      <a:endParaRPr lang="en-GB" dirty="0"/>
                    </a:p>
                  </a:txBody>
                  <a:tcPr/>
                </a:tc>
                <a:tc>
                  <a:txBody>
                    <a:bodyPr/>
                    <a:lstStyle/>
                    <a:p>
                      <a:r>
                        <a:rPr lang="en-GB" dirty="0" smtClean="0">
                          <a:latin typeface="Arial" panose="020B0604020202020204" pitchFamily="34" charset="0"/>
                          <a:cs typeface="Arial" panose="020B0604020202020204" pitchFamily="34" charset="0"/>
                        </a:rPr>
                        <a:t>Lower</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5</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2.83</a:t>
                      </a:r>
                      <a:endParaRPr lang="en-GB" dirty="0">
                        <a:latin typeface="Arial" panose="020B0604020202020204" pitchFamily="34" charset="0"/>
                        <a:cs typeface="Arial" panose="020B0604020202020204" pitchFamily="34" charset="0"/>
                      </a:endParaRPr>
                    </a:p>
                  </a:txBody>
                  <a:tcPr/>
                </a:tc>
              </a:tr>
            </a:tbl>
          </a:graphicData>
        </a:graphic>
      </p:graphicFrame>
      <p:sp>
        <p:nvSpPr>
          <p:cNvPr id="11" name="Rectangle 10"/>
          <p:cNvSpPr/>
          <p:nvPr/>
        </p:nvSpPr>
        <p:spPr>
          <a:xfrm>
            <a:off x="2051720" y="2780928"/>
            <a:ext cx="3456384" cy="1200329"/>
          </a:xfrm>
          <a:prstGeom prst="rect">
            <a:avLst/>
          </a:prstGeom>
        </p:spPr>
        <p:txBody>
          <a:bodyPr wrap="square">
            <a:spAutoFit/>
          </a:bodyPr>
          <a:lstStyle/>
          <a:p>
            <a:r>
              <a:rPr lang="en-US" sz="2400" dirty="0"/>
              <a:t>upper epidermis of a water hyacinth </a:t>
            </a:r>
            <a:r>
              <a:rPr lang="en-US" sz="2400" dirty="0" smtClean="0"/>
              <a:t>leaf grown </a:t>
            </a:r>
            <a:r>
              <a:rPr lang="en-US" sz="2400" dirty="0"/>
              <a:t>in polluted water </a:t>
            </a:r>
            <a:endParaRPr lang="en-GB" sz="2400" dirty="0"/>
          </a:p>
        </p:txBody>
      </p:sp>
      <p:sp>
        <p:nvSpPr>
          <p:cNvPr id="13" name="Title 1"/>
          <p:cNvSpPr>
            <a:spLocks noGrp="1"/>
          </p:cNvSpPr>
          <p:nvPr>
            <p:ph type="title"/>
          </p:nvPr>
        </p:nvSpPr>
        <p:spPr>
          <a:xfrm>
            <a:off x="35496" y="44624"/>
            <a:ext cx="7704856" cy="625434"/>
          </a:xfrm>
        </p:spPr>
        <p:txBody>
          <a:bodyPr>
            <a:noAutofit/>
          </a:bodyPr>
          <a:lstStyle/>
          <a:p>
            <a:r>
              <a:rPr lang="en-IE" sz="2400" dirty="0" smtClean="0"/>
              <a:t>19.1 – Workbook Questions - </a:t>
            </a:r>
            <a:r>
              <a:rPr lang="en-GB" sz="2400" dirty="0" smtClean="0"/>
              <a:t>Water </a:t>
            </a:r>
            <a:r>
              <a:rPr lang="en-GB" sz="2400" dirty="0"/>
              <a:t>hyacinth experiment</a:t>
            </a:r>
            <a:endParaRPr lang="en-GB" sz="2400" dirty="0" smtClean="0"/>
          </a:p>
        </p:txBody>
      </p:sp>
      <p:sp>
        <p:nvSpPr>
          <p:cNvPr id="14" name="TextBox 13">
            <a:hlinkClick r:id="rId4" action="ppaction://hlinkfile"/>
          </p:cNvPr>
          <p:cNvSpPr txBox="1"/>
          <p:nvPr/>
        </p:nvSpPr>
        <p:spPr>
          <a:xfrm>
            <a:off x="8403116" y="5877272"/>
            <a:ext cx="561372" cy="830997"/>
          </a:xfrm>
          <a:prstGeom prst="rect">
            <a:avLst/>
          </a:prstGeom>
          <a:noFill/>
        </p:spPr>
        <p:txBody>
          <a:bodyPr wrap="none" rtlCol="0">
            <a:spAutoFit/>
          </a:bodyPr>
          <a:lstStyle/>
          <a:p>
            <a:r>
              <a:rPr lang="en-GB"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3036732897"/>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24744"/>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accent1">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SzPct val="100000"/>
              <a:buFont typeface="+mj-lt"/>
              <a:buAutoNum type="alphaLcPeriod"/>
              <a:tabLst>
                <a:tab pos="620713" algn="l"/>
                <a:tab pos="8523288" algn="r"/>
              </a:tabLst>
            </a:pPr>
            <a:r>
              <a:rPr lang="en-US" sz="2200" dirty="0" smtClean="0"/>
              <a:t>From </a:t>
            </a:r>
            <a:r>
              <a:rPr lang="en-US" sz="2200" dirty="0"/>
              <a:t>the data in the table, what is the mean length of a guard cell in the upper epidermis of a water hyacinth leaf grown in polluted water?</a:t>
            </a:r>
          </a:p>
          <a:p>
            <a:pPr marL="457200" indent="-457200">
              <a:buClr>
                <a:srgbClr val="C00000"/>
              </a:buClr>
              <a:buSzPct val="100000"/>
              <a:buFont typeface="+mj-lt"/>
              <a:buAutoNum type="alphaLcPeriod"/>
              <a:tabLst>
                <a:tab pos="620713" algn="l"/>
                <a:tab pos="8523288" algn="r"/>
              </a:tabLst>
            </a:pPr>
            <a:r>
              <a:rPr lang="en-US" sz="2200" dirty="0" smtClean="0"/>
              <a:t>Measure </a:t>
            </a:r>
            <a:r>
              <a:rPr lang="en-US" sz="2200" dirty="0"/>
              <a:t>the length, in mm, of a guard cell in the diagram of the epidermis of a water hyacinth leaf.</a:t>
            </a:r>
          </a:p>
          <a:p>
            <a:pPr>
              <a:buClr>
                <a:srgbClr val="C00000"/>
              </a:buClr>
              <a:buSzPct val="100000"/>
              <a:tabLst>
                <a:tab pos="449263" algn="l"/>
                <a:tab pos="8523288" algn="r"/>
              </a:tabLst>
            </a:pPr>
            <a:r>
              <a:rPr lang="en-US" sz="2200" dirty="0" smtClean="0"/>
              <a:t>		</a:t>
            </a:r>
            <a:r>
              <a:rPr lang="en-IE" sz="2200" dirty="0" smtClean="0">
                <a:latin typeface="Arial" panose="020B0604020202020204" pitchFamily="34" charset="0"/>
                <a:cs typeface="Arial" panose="020B0604020202020204" pitchFamily="34" charset="0"/>
              </a:rPr>
              <a:t>m</a:t>
            </a:r>
            <a:r>
              <a:rPr lang="en-US" sz="2200" dirty="0" smtClean="0"/>
              <a:t>m</a:t>
            </a:r>
            <a:br>
              <a:rPr lang="en-US" sz="2200" dirty="0" smtClean="0"/>
            </a:br>
            <a:r>
              <a:rPr lang="en-US" sz="2200" dirty="0" smtClean="0"/>
              <a:t>	Now </a:t>
            </a:r>
            <a:r>
              <a:rPr lang="en-US" sz="2200" dirty="0"/>
              <a:t>convert your answer in mm to an answer in </a:t>
            </a:r>
            <a:r>
              <a:rPr lang="az-Cyrl-AZ" sz="2200" dirty="0">
                <a:latin typeface="Arial" panose="020B0604020202020204" pitchFamily="34" charset="0"/>
                <a:cs typeface="Arial" panose="020B0604020202020204" pitchFamily="34" charset="0"/>
              </a:rPr>
              <a:t>ч</a:t>
            </a:r>
            <a:r>
              <a:rPr lang="en-US" sz="2200" dirty="0" smtClean="0"/>
              <a:t>m</a:t>
            </a:r>
            <a:r>
              <a:rPr lang="en-US" sz="2200" dirty="0"/>
              <a:t>. </a:t>
            </a:r>
            <a:r>
              <a:rPr lang="en-US" sz="2200" dirty="0" smtClean="0"/>
              <a:t/>
            </a:r>
            <a:br>
              <a:rPr lang="en-US" sz="2200" dirty="0" smtClean="0"/>
            </a:br>
            <a:r>
              <a:rPr lang="en-US" sz="2200" dirty="0" smtClean="0"/>
              <a:t>	1 </a:t>
            </a:r>
            <a:r>
              <a:rPr lang="en-US" sz="2200" dirty="0"/>
              <a:t>mm = 1000 </a:t>
            </a:r>
            <a:r>
              <a:rPr lang="az-Cyrl-AZ" sz="2200" dirty="0">
                <a:latin typeface="Arial" panose="020B0604020202020204" pitchFamily="34" charset="0"/>
                <a:cs typeface="Arial" panose="020B0604020202020204" pitchFamily="34" charset="0"/>
              </a:rPr>
              <a:t>ч</a:t>
            </a:r>
            <a:r>
              <a:rPr lang="en-US" sz="2200" dirty="0" smtClean="0"/>
              <a:t>m.</a:t>
            </a:r>
            <a:endParaRPr lang="en-US" sz="2200" dirty="0"/>
          </a:p>
          <a:p>
            <a:pPr marL="449263">
              <a:buClr>
                <a:srgbClr val="C00000"/>
              </a:buClr>
              <a:buSzPct val="100000"/>
              <a:tabLst>
                <a:tab pos="449263" algn="l"/>
                <a:tab pos="8523288" algn="r"/>
              </a:tabLst>
            </a:pPr>
            <a:r>
              <a:rPr lang="en-US" sz="2200" dirty="0" smtClean="0"/>
              <a:t>Now </a:t>
            </a:r>
            <a:r>
              <a:rPr lang="en-US" sz="2200" dirty="0"/>
              <a:t>use your answer to </a:t>
            </a:r>
            <a:r>
              <a:rPr lang="en-US" sz="2200" b="1" dirty="0"/>
              <a:t>a</a:t>
            </a:r>
            <a:r>
              <a:rPr lang="en-US" sz="2200" dirty="0"/>
              <a:t>, and your answer to </a:t>
            </a:r>
            <a:r>
              <a:rPr lang="en-US" sz="2200" b="1" dirty="0"/>
              <a:t>b</a:t>
            </a:r>
            <a:r>
              <a:rPr lang="en-US" sz="2200" dirty="0"/>
              <a:t> in </a:t>
            </a:r>
            <a:r>
              <a:rPr lang="az-Cyrl-AZ" sz="2200" dirty="0">
                <a:latin typeface="Arial" panose="020B0604020202020204" pitchFamily="34" charset="0"/>
                <a:cs typeface="Arial" panose="020B0604020202020204" pitchFamily="34" charset="0"/>
              </a:rPr>
              <a:t>ч</a:t>
            </a:r>
            <a:r>
              <a:rPr lang="en-US" sz="2200" dirty="0" smtClean="0"/>
              <a:t>m </a:t>
            </a:r>
            <a:r>
              <a:rPr lang="en-US" sz="2200" dirty="0"/>
              <a:t>above, to calculate the magnification of the diagram. Write down the formula that you use, and show your working.</a:t>
            </a:r>
          </a:p>
          <a:p>
            <a:pPr marL="457200" indent="-457200">
              <a:buClr>
                <a:srgbClr val="C00000"/>
              </a:buClr>
              <a:buSzPct val="100000"/>
              <a:buFont typeface="+mj-lt"/>
              <a:buAutoNum type="alphaLcPeriod" startAt="3"/>
              <a:tabLst>
                <a:tab pos="620713" algn="l"/>
                <a:tab pos="8523288" algn="r"/>
              </a:tabLst>
            </a:pPr>
            <a:r>
              <a:rPr lang="en-US" sz="2200" dirty="0" smtClean="0"/>
              <a:t>Explain </a:t>
            </a:r>
            <a:r>
              <a:rPr lang="en-US" sz="2200" dirty="0"/>
              <a:t>how the results in the table for water hyacinth leaves grown in clean water indicate that this plant is adapted for growing in water.</a:t>
            </a:r>
          </a:p>
          <a:p>
            <a:pPr marL="457200" indent="-457200">
              <a:buClr>
                <a:srgbClr val="C00000"/>
              </a:buClr>
              <a:buSzPct val="100000"/>
              <a:buFont typeface="+mj-lt"/>
              <a:buAutoNum type="alphaLcPeriod" startAt="3"/>
              <a:tabLst>
                <a:tab pos="620713" algn="l"/>
                <a:tab pos="8523288" algn="r"/>
              </a:tabLst>
            </a:pPr>
            <a:r>
              <a:rPr lang="en-US" sz="2200" dirty="0" smtClean="0"/>
              <a:t>Compare </a:t>
            </a:r>
            <a:r>
              <a:rPr lang="en-US" sz="2200" dirty="0"/>
              <a:t>the characteristics of the leaf epidermis of the plants growing in clean water with plants growing in polluted water</a:t>
            </a:r>
            <a:r>
              <a:rPr lang="en-US" sz="2200" dirty="0" smtClean="0"/>
              <a:t>.</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120</a:t>
            </a:r>
            <a:endParaRPr lang="en-GB" sz="96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11" name="Title 1"/>
          <p:cNvSpPr>
            <a:spLocks noGrp="1"/>
          </p:cNvSpPr>
          <p:nvPr>
            <p:ph type="title"/>
          </p:nvPr>
        </p:nvSpPr>
        <p:spPr>
          <a:xfrm>
            <a:off x="35496" y="44624"/>
            <a:ext cx="7704856" cy="625434"/>
          </a:xfrm>
        </p:spPr>
        <p:txBody>
          <a:bodyPr>
            <a:noAutofit/>
          </a:bodyPr>
          <a:lstStyle/>
          <a:p>
            <a:r>
              <a:rPr lang="en-IE" sz="2400" dirty="0" smtClean="0"/>
              <a:t>19.1 – Workbook Questions - </a:t>
            </a:r>
            <a:r>
              <a:rPr lang="en-GB" sz="2400" dirty="0" smtClean="0"/>
              <a:t>Water </a:t>
            </a:r>
            <a:r>
              <a:rPr lang="en-GB" sz="2400" dirty="0"/>
              <a:t>hyacinth experiment</a:t>
            </a:r>
            <a:endParaRPr lang="en-GB" sz="2400" dirty="0" smtClean="0"/>
          </a:p>
        </p:txBody>
      </p:sp>
      <p:sp>
        <p:nvSpPr>
          <p:cNvPr id="12" name="TextBox 11">
            <a:hlinkClick r:id="rId3" action="ppaction://hlinkfile"/>
          </p:cNvPr>
          <p:cNvSpPr txBox="1"/>
          <p:nvPr/>
        </p:nvSpPr>
        <p:spPr>
          <a:xfrm>
            <a:off x="8331108" y="5877272"/>
            <a:ext cx="561372" cy="830997"/>
          </a:xfrm>
          <a:prstGeom prst="rect">
            <a:avLst/>
          </a:prstGeom>
          <a:noFill/>
        </p:spPr>
        <p:txBody>
          <a:bodyPr wrap="none" rtlCol="0">
            <a:spAutoFit/>
          </a:bodyPr>
          <a:lstStyle/>
          <a:p>
            <a:r>
              <a:rPr lang="en-GB"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396469146"/>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100" dirty="0" smtClean="0"/>
              <a:t>19.2 – Workbook Questions – Big-Horn Sheep</a:t>
            </a:r>
            <a:endParaRPr lang="en-GB" sz="3100" b="1" dirty="0" smtClean="0"/>
          </a:p>
        </p:txBody>
      </p:sp>
      <p:sp>
        <p:nvSpPr>
          <p:cNvPr id="6" name="Rectangle 33"/>
          <p:cNvSpPr/>
          <p:nvPr/>
        </p:nvSpPr>
        <p:spPr>
          <a:xfrm>
            <a:off x="179512" y="1124744"/>
            <a:ext cx="8712968" cy="5527667"/>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accent1">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rIns="3060000">
            <a:spAutoFit/>
          </a:bodyPr>
          <a:lstStyle/>
          <a:p>
            <a:pPr marL="457200" indent="-457200">
              <a:buClr>
                <a:srgbClr val="C00000"/>
              </a:buClr>
              <a:buSzPct val="100000"/>
              <a:buFont typeface="+mj-lt"/>
              <a:buAutoNum type="arabicPeriod"/>
              <a:tabLst>
                <a:tab pos="620713" algn="l"/>
                <a:tab pos="8523288" algn="r"/>
              </a:tabLst>
            </a:pPr>
            <a:endParaRPr lang="en-US" sz="2400" dirty="0" smtClean="0"/>
          </a:p>
          <a:p>
            <a:pPr>
              <a:buClr>
                <a:srgbClr val="C00000"/>
              </a:buClr>
              <a:buSzPct val="100000"/>
              <a:tabLst>
                <a:tab pos="620713" algn="l"/>
                <a:tab pos="8523288" algn="r"/>
              </a:tabLst>
            </a:pPr>
            <a:endParaRPr lang="en-US" sz="2400" dirty="0" smtClean="0"/>
          </a:p>
          <a:p>
            <a:pPr marL="457200" indent="-457200">
              <a:buClr>
                <a:srgbClr val="C00000"/>
              </a:buClr>
              <a:buSzPct val="100000"/>
              <a:buFont typeface="+mj-lt"/>
              <a:buAutoNum type="arabicPeriod"/>
              <a:tabLst>
                <a:tab pos="620713" algn="l"/>
                <a:tab pos="8523288" algn="r"/>
              </a:tabLst>
            </a:pPr>
            <a:endParaRPr lang="en-US" sz="2400" dirty="0"/>
          </a:p>
          <a:p>
            <a:pPr marL="457200" indent="-457200">
              <a:buClr>
                <a:srgbClr val="C00000"/>
              </a:buClr>
              <a:buSzPct val="100000"/>
              <a:buFont typeface="+mj-lt"/>
              <a:buAutoNum type="arabicPeriod"/>
              <a:tabLst>
                <a:tab pos="620713" algn="l"/>
                <a:tab pos="8523288" algn="r"/>
              </a:tabLst>
            </a:pPr>
            <a:endParaRPr lang="en-US" sz="2400" dirty="0" smtClean="0"/>
          </a:p>
          <a:p>
            <a:pPr>
              <a:buClr>
                <a:srgbClr val="C00000"/>
              </a:buClr>
              <a:buSzPct val="100000"/>
              <a:tabLst>
                <a:tab pos="620713" algn="l"/>
                <a:tab pos="8523288" algn="r"/>
              </a:tabLst>
            </a:pPr>
            <a:endParaRPr lang="en-US" sz="2400" dirty="0" smtClean="0"/>
          </a:p>
          <a:p>
            <a:pPr>
              <a:buClr>
                <a:srgbClr val="C00000"/>
              </a:buClr>
              <a:buSzPct val="100000"/>
              <a:tabLst>
                <a:tab pos="620713" algn="l"/>
                <a:tab pos="8523288" algn="r"/>
              </a:tabLst>
            </a:pPr>
            <a:r>
              <a:rPr lang="en-US" sz="2120" dirty="0"/>
              <a:t>Big-horn sheep live on rocky mountain sides in Canada. The males have very large horns. The size of their horns is caused by their genes</a:t>
            </a:r>
            <a:r>
              <a:rPr lang="en-US" sz="2120" dirty="0" smtClean="0"/>
              <a:t>.</a:t>
            </a:r>
          </a:p>
          <a:p>
            <a:pPr marL="457200" indent="-457200">
              <a:buClr>
                <a:srgbClr val="C00000"/>
              </a:buClr>
              <a:buSzPct val="100000"/>
              <a:buFont typeface="+mj-lt"/>
              <a:buAutoNum type="alphaLcPeriod"/>
              <a:tabLst>
                <a:tab pos="620713" algn="l"/>
                <a:tab pos="8523288" algn="r"/>
              </a:tabLst>
            </a:pPr>
            <a:r>
              <a:rPr lang="en-US" sz="2120" dirty="0" smtClean="0"/>
              <a:t>State </a:t>
            </a:r>
            <a:r>
              <a:rPr lang="en-US" sz="2120" dirty="0"/>
              <a:t>one feature shown in the drawing that is found only in </a:t>
            </a:r>
            <a:r>
              <a:rPr lang="en-US" sz="2120" dirty="0" smtClean="0"/>
              <a:t>mammals.</a:t>
            </a:r>
          </a:p>
          <a:p>
            <a:pPr marL="457200" indent="-457200">
              <a:buClr>
                <a:srgbClr val="C00000"/>
              </a:buClr>
              <a:buSzPct val="100000"/>
              <a:buFont typeface="+mj-lt"/>
              <a:buAutoNum type="alphaLcPeriod"/>
              <a:tabLst>
                <a:tab pos="896938" algn="l"/>
                <a:tab pos="8523288" algn="r"/>
              </a:tabLst>
            </a:pPr>
            <a:r>
              <a:rPr lang="en-US" sz="2120" dirty="0" smtClean="0"/>
              <a:t>i 	Name </a:t>
            </a:r>
            <a:r>
              <a:rPr lang="en-US" sz="2120" dirty="0"/>
              <a:t>the part of a cell that contains </a:t>
            </a:r>
            <a:r>
              <a:rPr lang="en-US" sz="2120" dirty="0" smtClean="0"/>
              <a:t>	the genes.</a:t>
            </a:r>
            <a:br>
              <a:rPr lang="en-US" sz="2120" dirty="0" smtClean="0"/>
            </a:br>
            <a:r>
              <a:rPr lang="en-US" sz="2120" dirty="0" smtClean="0"/>
              <a:t>ii 	In </a:t>
            </a:r>
            <a:r>
              <a:rPr lang="en-US" sz="2120" dirty="0"/>
              <a:t>which cells in the big-horn sheep’s </a:t>
            </a:r>
            <a:r>
              <a:rPr lang="en-US" sz="2120" dirty="0" smtClean="0"/>
              <a:t>	body </a:t>
            </a:r>
            <a:r>
              <a:rPr lang="en-US" sz="2120" dirty="0"/>
              <a:t>will the gene </a:t>
            </a:r>
            <a:r>
              <a:rPr lang="en-US" sz="2120" dirty="0" smtClean="0"/>
              <a:t>for </a:t>
            </a:r>
            <a:r>
              <a:rPr lang="en-US" sz="2120" dirty="0"/>
              <a:t>horn size be </a:t>
            </a:r>
            <a:r>
              <a:rPr lang="en-US" sz="2120" dirty="0" smtClean="0"/>
              <a:t>	present?</a:t>
            </a:r>
            <a:endParaRPr lang="en-US" sz="212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121</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44626" y="1175765"/>
            <a:ext cx="8568952" cy="1708160"/>
          </a:xfrm>
          <a:prstGeom prst="rect">
            <a:avLst/>
          </a:prstGeom>
          <a:solidFill>
            <a:schemeClr val="tx2">
              <a:lumMod val="20000"/>
              <a:lumOff val="80000"/>
            </a:schemeClr>
          </a:solidFill>
          <a:ln w="38100">
            <a:solidFill>
              <a:schemeClr val="accent5">
                <a:lumMod val="50000"/>
              </a:schemeClr>
            </a:solidFill>
          </a:ln>
        </p:spPr>
        <p:txBody>
          <a:bodyPr wrap="square">
            <a:spAutoFit/>
          </a:bodyPr>
          <a:lstStyle/>
          <a:p>
            <a:r>
              <a:rPr lang="en-US" sz="2100" dirty="0"/>
              <a:t>In this exercise, you will use your understanding of natural selection to try to work out what has caused </a:t>
            </a:r>
            <a:r>
              <a:rPr lang="en-US" sz="2100" dirty="0" smtClean="0"/>
              <a:t>a change </a:t>
            </a:r>
            <a:r>
              <a:rPr lang="en-US" sz="2100" dirty="0"/>
              <a:t>in the characteristics of big-horn sheep (A02).The question also takes you back to work you </a:t>
            </a:r>
            <a:r>
              <a:rPr lang="en-US" sz="2100" dirty="0" smtClean="0"/>
              <a:t>covered earlier </a:t>
            </a:r>
            <a:r>
              <a:rPr lang="en-US" sz="2100" dirty="0"/>
              <a:t>- it’s important to be able to deal with questions that cover more than one part of your syllabus.</a:t>
            </a:r>
            <a:endParaRPr lang="en-GB" sz="2100" dirty="0"/>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pic>
        <p:nvPicPr>
          <p:cNvPr id="21506" name="Picture 2" descr="Image result for bighorn sheep"/>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868144" y="2934946"/>
            <a:ext cx="2929724" cy="2000180"/>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Image result for bighorn sheep"/>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868144" y="5013175"/>
            <a:ext cx="2945434" cy="161943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5" action="ppaction://hlinkfile"/>
          </p:cNvPr>
          <p:cNvSpPr txBox="1"/>
          <p:nvPr/>
        </p:nvSpPr>
        <p:spPr>
          <a:xfrm>
            <a:off x="8331108" y="2132856"/>
            <a:ext cx="561372" cy="830997"/>
          </a:xfrm>
          <a:prstGeom prst="rect">
            <a:avLst/>
          </a:prstGeom>
          <a:noFill/>
        </p:spPr>
        <p:txBody>
          <a:bodyPr wrap="none" rtlCol="0">
            <a:spAutoFit/>
          </a:bodyPr>
          <a:lstStyle/>
          <a:p>
            <a:r>
              <a:rPr lang="en-GB"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1027566850"/>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100" dirty="0" smtClean="0"/>
              <a:t>19.2 – Workbook Questions – Big-Horn Sheep</a:t>
            </a:r>
            <a:endParaRPr lang="en-GB" sz="3100" b="1" dirty="0" smtClean="0"/>
          </a:p>
        </p:txBody>
      </p:sp>
      <p:sp>
        <p:nvSpPr>
          <p:cNvPr id="6" name="Rectangle 33"/>
          <p:cNvSpPr/>
          <p:nvPr/>
        </p:nvSpPr>
        <p:spPr>
          <a:xfrm>
            <a:off x="179512" y="1124744"/>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accent1">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rIns="90000">
            <a:spAutoFit/>
          </a:bodyPr>
          <a:lstStyle/>
          <a:p>
            <a:pPr marL="361950" indent="-361950">
              <a:buClr>
                <a:srgbClr val="C00000"/>
              </a:buClr>
              <a:buSzPct val="100000"/>
              <a:buFont typeface="+mj-lt"/>
              <a:buAutoNum type="alphaLcPeriod" startAt="3"/>
              <a:tabLst>
                <a:tab pos="620713" algn="l"/>
                <a:tab pos="8523288" algn="r"/>
              </a:tabLst>
            </a:pPr>
            <a:r>
              <a:rPr lang="en-US" sz="2100" dirty="0" smtClean="0"/>
              <a:t>Hunters </a:t>
            </a:r>
            <a:r>
              <a:rPr lang="en-US" sz="2100" dirty="0"/>
              <a:t>kill big-horn sheep and keep their horns as trophies. They kill the sheep with the largest </a:t>
            </a:r>
            <a:r>
              <a:rPr lang="en-US" sz="2100" dirty="0" smtClean="0"/>
              <a:t>horns.</a:t>
            </a:r>
            <a:br>
              <a:rPr lang="en-US" sz="2100" dirty="0" smtClean="0"/>
            </a:br>
            <a:r>
              <a:rPr lang="en-US" sz="2100" dirty="0" smtClean="0"/>
              <a:t>The </a:t>
            </a:r>
            <a:r>
              <a:rPr lang="en-US" sz="2100" dirty="0"/>
              <a:t>graph shows how the average size of the horns in a population of big-horn sheep changed between 1970 and </a:t>
            </a:r>
            <a:r>
              <a:rPr lang="en-US" sz="2100" dirty="0" smtClean="0"/>
              <a:t>2005.</a:t>
            </a:r>
            <a:br>
              <a:rPr lang="en-US" sz="2100" dirty="0" smtClean="0"/>
            </a:br>
            <a:r>
              <a:rPr lang="en-US" sz="2100" dirty="0" smtClean="0"/>
              <a:t>Explain </a:t>
            </a:r>
            <a:r>
              <a:rPr lang="en-US" sz="2100" dirty="0"/>
              <a:t>how hunting of big-horn sheep could have caused the general trend shown in the </a:t>
            </a:r>
            <a:r>
              <a:rPr lang="en-US" sz="2100" dirty="0" smtClean="0"/>
              <a:t/>
            </a:r>
            <a:br>
              <a:rPr lang="en-US" sz="2100" dirty="0" smtClean="0"/>
            </a:br>
            <a:r>
              <a:rPr lang="en-US" sz="2100" dirty="0" smtClean="0"/>
              <a:t>graph</a:t>
            </a:r>
            <a:r>
              <a:rPr lang="en-US" sz="2100" dirty="0"/>
              <a:t>.</a:t>
            </a:r>
          </a:p>
          <a:p>
            <a:pPr marL="361950" indent="-361950">
              <a:buClr>
                <a:srgbClr val="C00000"/>
              </a:buClr>
              <a:buSzPct val="100000"/>
              <a:buFont typeface="+mj-lt"/>
              <a:buAutoNum type="alphaLcPeriod" startAt="3"/>
              <a:tabLst>
                <a:tab pos="723900" algn="l"/>
                <a:tab pos="8523288" algn="r"/>
              </a:tabLst>
            </a:pPr>
            <a:r>
              <a:rPr lang="en-US" sz="2100" dirty="0" smtClean="0"/>
              <a:t>In </a:t>
            </a:r>
            <a:r>
              <a:rPr lang="en-US" sz="2100" dirty="0"/>
              <a:t>summer it may be very </a:t>
            </a:r>
            <a:r>
              <a:rPr lang="en-US" sz="2100" dirty="0" smtClean="0"/>
              <a:t/>
            </a:r>
            <a:br>
              <a:rPr lang="en-US" sz="2100" dirty="0" smtClean="0"/>
            </a:br>
            <a:r>
              <a:rPr lang="en-US" sz="2100" dirty="0" smtClean="0"/>
              <a:t>hot </a:t>
            </a:r>
            <a:r>
              <a:rPr lang="en-US" sz="2100" dirty="0"/>
              <a:t>in the mountains, but in </a:t>
            </a:r>
            <a:r>
              <a:rPr lang="en-US" sz="2100" dirty="0" smtClean="0"/>
              <a:t/>
            </a:r>
            <a:br>
              <a:rPr lang="en-US" sz="2100" dirty="0" smtClean="0"/>
            </a:br>
            <a:r>
              <a:rPr lang="en-US" sz="2100" dirty="0" smtClean="0"/>
              <a:t>winter </a:t>
            </a:r>
            <a:r>
              <a:rPr lang="en-US" sz="2100" dirty="0"/>
              <a:t>it is very </a:t>
            </a:r>
            <a:r>
              <a:rPr lang="en-US" sz="2100" dirty="0" smtClean="0"/>
              <a:t>cold.</a:t>
            </a:r>
            <a:br>
              <a:rPr lang="en-US" sz="2100" dirty="0" smtClean="0"/>
            </a:br>
            <a:r>
              <a:rPr lang="en-US" sz="2100" dirty="0" smtClean="0"/>
              <a:t>i 	Explain </a:t>
            </a:r>
            <a:r>
              <a:rPr lang="en-US" sz="2100" dirty="0"/>
              <a:t>how the big-horn </a:t>
            </a:r>
            <a:r>
              <a:rPr lang="en-US" sz="2100" dirty="0" smtClean="0"/>
              <a:t/>
            </a:r>
            <a:br>
              <a:rPr lang="en-US" sz="2100" dirty="0" smtClean="0"/>
            </a:br>
            <a:r>
              <a:rPr lang="en-US" sz="2100" dirty="0" smtClean="0"/>
              <a:t>	sheep’s </a:t>
            </a:r>
            <a:r>
              <a:rPr lang="en-US" sz="2100" dirty="0"/>
              <a:t>sweat glands </a:t>
            </a:r>
            <a:r>
              <a:rPr lang="en-US" sz="2100" dirty="0" smtClean="0"/>
              <a:t/>
            </a:r>
            <a:br>
              <a:rPr lang="en-US" sz="2100" dirty="0" smtClean="0"/>
            </a:br>
            <a:r>
              <a:rPr lang="en-US" sz="2100" dirty="0" smtClean="0"/>
              <a:t>	can help </a:t>
            </a:r>
            <a:r>
              <a:rPr lang="en-US" sz="2100" dirty="0"/>
              <a:t>to keep them cool in </a:t>
            </a:r>
            <a:r>
              <a:rPr lang="en-US" sz="2100" dirty="0" smtClean="0"/>
              <a:t>summer.</a:t>
            </a:r>
            <a:br>
              <a:rPr lang="en-US" sz="2100" dirty="0" smtClean="0"/>
            </a:br>
            <a:r>
              <a:rPr lang="en-US" sz="2100" dirty="0" smtClean="0"/>
              <a:t>ii 	Explain </a:t>
            </a:r>
            <a:r>
              <a:rPr lang="en-US" sz="2100" dirty="0"/>
              <a:t>how vasoconstriction can help to keep the sheep warm in </a:t>
            </a:r>
            <a:r>
              <a:rPr lang="en-US" sz="2100" dirty="0" smtClean="0"/>
              <a:t>	winter.</a:t>
            </a:r>
            <a:br>
              <a:rPr lang="en-US" sz="2100" dirty="0" smtClean="0"/>
            </a:br>
            <a:r>
              <a:rPr lang="en-US" sz="2100" i="1" dirty="0" smtClean="0"/>
              <a:t>[</a:t>
            </a:r>
            <a:r>
              <a:rPr lang="en-US" sz="2100" i="1" dirty="0"/>
              <a:t>Cambridge IGCSE9 Coordinated Sciences 0654/03, Question 4, May/June 2006]</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121</a:t>
            </a:r>
            <a:endParaRPr lang="en-GB" sz="96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106176" y="2780928"/>
            <a:ext cx="4680520" cy="2160241"/>
          </a:xfrm>
          <a:prstGeom prst="rect">
            <a:avLst/>
          </a:prstGeom>
        </p:spPr>
      </p:pic>
      <p:sp>
        <p:nvSpPr>
          <p:cNvPr id="10" name="TextBox 9">
            <a:hlinkClick r:id="rId4" action="ppaction://hlinkfile"/>
          </p:cNvPr>
          <p:cNvSpPr txBox="1"/>
          <p:nvPr/>
        </p:nvSpPr>
        <p:spPr>
          <a:xfrm>
            <a:off x="8331108" y="2132856"/>
            <a:ext cx="561372" cy="830997"/>
          </a:xfrm>
          <a:prstGeom prst="rect">
            <a:avLst/>
          </a:prstGeom>
          <a:noFill/>
        </p:spPr>
        <p:txBody>
          <a:bodyPr wrap="none" rtlCol="0">
            <a:spAutoFit/>
          </a:bodyPr>
          <a:lstStyle/>
          <a:p>
            <a:r>
              <a:rPr lang="en-GB"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544689625"/>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100" dirty="0" smtClean="0"/>
              <a:t>19.3 – Workbook Questions – </a:t>
            </a:r>
            <a:r>
              <a:rPr lang="en-US" sz="2100" dirty="0"/>
              <a:t>Selective breeding for high milk yield</a:t>
            </a:r>
            <a:endParaRPr lang="en-GB" sz="2100" b="1" dirty="0" smtClean="0"/>
          </a:p>
        </p:txBody>
      </p:sp>
      <p:sp>
        <p:nvSpPr>
          <p:cNvPr id="6" name="Rectangle 33"/>
          <p:cNvSpPr/>
          <p:nvPr/>
        </p:nvSpPr>
        <p:spPr>
          <a:xfrm>
            <a:off x="179512" y="1124744"/>
            <a:ext cx="8712968" cy="5432256"/>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accent1">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rIns="4860000">
            <a:spAutoFit/>
          </a:bodyPr>
          <a:lstStyle/>
          <a:p>
            <a:pPr marL="457200" indent="-457200">
              <a:buClr>
                <a:srgbClr val="C00000"/>
              </a:buClr>
              <a:buSzPct val="100000"/>
              <a:buFont typeface="+mj-lt"/>
              <a:buAutoNum type="arabicPeriod"/>
              <a:tabLst>
                <a:tab pos="620713" algn="l"/>
                <a:tab pos="8523288" algn="r"/>
              </a:tabLst>
            </a:pPr>
            <a:endParaRPr lang="en-US" sz="2400" dirty="0" smtClean="0"/>
          </a:p>
          <a:p>
            <a:pPr marL="457200" indent="-457200">
              <a:buClr>
                <a:srgbClr val="C00000"/>
              </a:buClr>
              <a:buSzPct val="100000"/>
              <a:buFont typeface="+mj-lt"/>
              <a:buAutoNum type="arabicPeriod"/>
              <a:tabLst>
                <a:tab pos="620713" algn="l"/>
                <a:tab pos="8523288" algn="r"/>
              </a:tabLst>
            </a:pPr>
            <a:endParaRPr lang="en-US" sz="2400" dirty="0"/>
          </a:p>
          <a:p>
            <a:pPr marL="457200" indent="-457200">
              <a:buClr>
                <a:srgbClr val="C00000"/>
              </a:buClr>
              <a:buSzPct val="100000"/>
              <a:buFont typeface="+mj-lt"/>
              <a:buAutoNum type="arabicPeriod"/>
              <a:tabLst>
                <a:tab pos="620713" algn="l"/>
                <a:tab pos="8523288" algn="r"/>
              </a:tabLst>
            </a:pPr>
            <a:endParaRPr lang="en-US" sz="2400" dirty="0" smtClean="0"/>
          </a:p>
          <a:p>
            <a:pPr marL="457200" indent="-457200">
              <a:buClr>
                <a:srgbClr val="C00000"/>
              </a:buClr>
              <a:buSzPct val="100000"/>
              <a:buFont typeface="+mj-lt"/>
              <a:buAutoNum type="arabicPeriod"/>
              <a:tabLst>
                <a:tab pos="620713" algn="l"/>
                <a:tab pos="8523288" algn="r"/>
              </a:tabLst>
            </a:pPr>
            <a:endParaRPr lang="en-US" sz="2400" dirty="0"/>
          </a:p>
          <a:p>
            <a:pPr marL="457200" indent="-457200">
              <a:buClr>
                <a:srgbClr val="C00000"/>
              </a:buClr>
              <a:buSzPct val="100000"/>
              <a:buFont typeface="+mj-lt"/>
              <a:buAutoNum type="arabicPeriod"/>
              <a:tabLst>
                <a:tab pos="620713" algn="l"/>
                <a:tab pos="8523288" algn="r"/>
              </a:tabLst>
            </a:pPr>
            <a:endParaRPr lang="en-US" sz="2400" dirty="0" smtClean="0"/>
          </a:p>
          <a:p>
            <a:pPr marL="457200" indent="-457200">
              <a:buClr>
                <a:srgbClr val="C00000"/>
              </a:buClr>
              <a:buSzPct val="100000"/>
              <a:buFont typeface="+mj-lt"/>
              <a:buAutoNum type="arabicPeriod"/>
              <a:tabLst>
                <a:tab pos="620713" algn="l"/>
                <a:tab pos="8523288" algn="r"/>
              </a:tabLst>
            </a:pPr>
            <a:endParaRPr lang="en-US" sz="1100" dirty="0"/>
          </a:p>
          <a:p>
            <a:pPr>
              <a:buClr>
                <a:srgbClr val="C00000"/>
              </a:buClr>
              <a:buSzPct val="100000"/>
              <a:tabLst>
                <a:tab pos="620713" algn="l"/>
                <a:tab pos="8523288" algn="r"/>
              </a:tabLst>
            </a:pPr>
            <a:r>
              <a:rPr lang="en-US" dirty="0" smtClean="0"/>
              <a:t>In </a:t>
            </a:r>
            <a:r>
              <a:rPr lang="en-US" dirty="0"/>
              <a:t>1965, a long experiment was begun to find out if artificial selection could increase the milk yield of cows.</a:t>
            </a:r>
          </a:p>
          <a:p>
            <a:pPr>
              <a:buClr>
                <a:srgbClr val="C00000"/>
              </a:buClr>
              <a:buSzPct val="100000"/>
              <a:tabLst>
                <a:tab pos="620713" algn="l"/>
                <a:tab pos="8523288" algn="r"/>
              </a:tabLst>
            </a:pPr>
            <a:r>
              <a:rPr lang="en-US" dirty="0"/>
              <a:t>In one set of cows, artificial selection for high milk yield was carried out in each generation. These were called the selected line.</a:t>
            </a:r>
          </a:p>
          <a:p>
            <a:pPr>
              <a:buClr>
                <a:srgbClr val="C00000"/>
              </a:buClr>
              <a:buSzPct val="100000"/>
              <a:tabLst>
                <a:tab pos="620713" algn="l"/>
                <a:tab pos="8523288" algn="r"/>
              </a:tabLst>
            </a:pPr>
            <a:r>
              <a:rPr lang="en-US" dirty="0"/>
              <a:t>In the other set, there was no artificial selection. These were called the control line.</a:t>
            </a:r>
          </a:p>
          <a:p>
            <a:pPr>
              <a:buClr>
                <a:srgbClr val="C00000"/>
              </a:buClr>
              <a:buSzPct val="100000"/>
              <a:tabLst>
                <a:tab pos="620713" algn="l"/>
                <a:tab pos="8523288" algn="r"/>
              </a:tabLst>
            </a:pPr>
            <a:r>
              <a:rPr lang="en-US" dirty="0"/>
              <a:t>Both sets of cows were kept under the same conditions.</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123</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44626" y="1175765"/>
            <a:ext cx="8568952" cy="1938992"/>
          </a:xfrm>
          <a:prstGeom prst="rect">
            <a:avLst/>
          </a:prstGeom>
          <a:solidFill>
            <a:schemeClr val="tx2">
              <a:lumMod val="20000"/>
              <a:lumOff val="80000"/>
            </a:schemeClr>
          </a:solidFill>
          <a:ln w="38100">
            <a:solidFill>
              <a:schemeClr val="accent5">
                <a:lumMod val="50000"/>
              </a:schemeClr>
            </a:solidFill>
          </a:ln>
        </p:spPr>
        <p:txBody>
          <a:bodyPr wrap="square">
            <a:spAutoFit/>
          </a:bodyPr>
          <a:lstStyle/>
          <a:p>
            <a:r>
              <a:rPr lang="en-US" sz="2000" dirty="0"/>
              <a:t>This exercise contains some real data about the effects of artificial selection to try to develop herds of cows that produce more milk than usual. You will need to use your knowledge of selection pressures and their effects, to make sense of the data and suggest explanations for the results (A02). For the very last part of </a:t>
            </a:r>
            <a:r>
              <a:rPr lang="en-US" sz="2000" dirty="0" smtClean="0"/>
              <a:t>the question</a:t>
            </a:r>
            <a:r>
              <a:rPr lang="en-US" sz="2000" dirty="0"/>
              <a:t>, you’ll need to think back to work you covered much earlier in your course.</a:t>
            </a:r>
            <a:endParaRPr lang="en-GB" sz="2000" dirty="0"/>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139952" y="3173452"/>
            <a:ext cx="4646744" cy="2991852"/>
          </a:xfrm>
          <a:prstGeom prst="rect">
            <a:avLst/>
          </a:prstGeom>
        </p:spPr>
      </p:pic>
      <p:sp>
        <p:nvSpPr>
          <p:cNvPr id="10" name="TextBox 9">
            <a:hlinkClick r:id="rId4" action="ppaction://hlinkfile"/>
          </p:cNvPr>
          <p:cNvSpPr txBox="1"/>
          <p:nvPr/>
        </p:nvSpPr>
        <p:spPr>
          <a:xfrm>
            <a:off x="8331108" y="5910371"/>
            <a:ext cx="561372" cy="830997"/>
          </a:xfrm>
          <a:prstGeom prst="rect">
            <a:avLst/>
          </a:prstGeom>
          <a:noFill/>
        </p:spPr>
        <p:txBody>
          <a:bodyPr wrap="none" rtlCol="0">
            <a:spAutoFit/>
          </a:bodyPr>
          <a:lstStyle/>
          <a:p>
            <a:r>
              <a:rPr lang="en-GB"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1118793915"/>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100" dirty="0" smtClean="0"/>
              <a:t>19.2 – Workbook Questions – Big-Horn Sheep</a:t>
            </a:r>
            <a:endParaRPr lang="en-GB" sz="3100" b="1" dirty="0" smtClean="0"/>
          </a:p>
        </p:txBody>
      </p:sp>
      <p:sp>
        <p:nvSpPr>
          <p:cNvPr id="6" name="Rectangle 33"/>
          <p:cNvSpPr/>
          <p:nvPr/>
        </p:nvSpPr>
        <p:spPr>
          <a:xfrm>
            <a:off x="179512" y="1124744"/>
            <a:ext cx="8712968" cy="5570756"/>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accent1">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rIns="90000">
            <a:spAutoFit/>
          </a:bodyPr>
          <a:lstStyle/>
          <a:p>
            <a:pPr marL="457200" indent="-457200">
              <a:buFont typeface="+mj-lt"/>
              <a:buAutoNum type="alphaLcPeriod"/>
              <a:tabLst>
                <a:tab pos="811213" algn="l"/>
              </a:tabLst>
            </a:pPr>
            <a:r>
              <a:rPr lang="en-US" sz="1780" dirty="0" smtClean="0"/>
              <a:t>Calculate </a:t>
            </a:r>
            <a:r>
              <a:rPr lang="en-US" sz="1780" dirty="0"/>
              <a:t>the change in mean milk yield per cow between 1965 and 1990 for </a:t>
            </a:r>
            <a:r>
              <a:rPr lang="en-US" sz="1780" dirty="0" smtClean="0"/>
              <a:t/>
            </a:r>
            <a:br>
              <a:rPr lang="en-US" sz="1780" dirty="0" smtClean="0"/>
            </a:br>
            <a:r>
              <a:rPr lang="en-US" sz="1780" dirty="0" smtClean="0"/>
              <a:t>i 	the </a:t>
            </a:r>
            <a:r>
              <a:rPr lang="en-US" sz="1780" dirty="0"/>
              <a:t>selected </a:t>
            </a:r>
            <a:r>
              <a:rPr lang="en-US" sz="1780" dirty="0" smtClean="0"/>
              <a:t>line,</a:t>
            </a:r>
            <a:br>
              <a:rPr lang="en-US" sz="1780" dirty="0" smtClean="0"/>
            </a:br>
            <a:r>
              <a:rPr lang="en-GB" sz="1780" dirty="0" smtClean="0"/>
              <a:t>ii 	the </a:t>
            </a:r>
            <a:r>
              <a:rPr lang="en-GB" sz="1780" dirty="0"/>
              <a:t>control line. </a:t>
            </a:r>
          </a:p>
          <a:p>
            <a:pPr marL="457200" indent="-457200">
              <a:buFont typeface="+mj-lt"/>
              <a:buAutoNum type="alphaLcPeriod"/>
            </a:pPr>
            <a:r>
              <a:rPr lang="en-US" sz="1780" dirty="0" smtClean="0"/>
              <a:t>Describe </a:t>
            </a:r>
            <a:r>
              <a:rPr lang="en-US" sz="1780" dirty="0"/>
              <a:t>how artificial selection would have been carried out in the selected </a:t>
            </a:r>
            <a:r>
              <a:rPr lang="en-US" sz="1780" dirty="0" smtClean="0"/>
              <a:t>line.</a:t>
            </a:r>
          </a:p>
          <a:p>
            <a:pPr marL="457200" indent="-457200">
              <a:buFont typeface="+mj-lt"/>
              <a:buAutoNum type="alphaLcPeriod"/>
            </a:pPr>
            <a:r>
              <a:rPr lang="en-US" sz="1780" dirty="0" smtClean="0"/>
              <a:t>Suggest </a:t>
            </a:r>
            <a:r>
              <a:rPr lang="en-US" sz="1780" dirty="0"/>
              <a:t>a reason for the results for the control </a:t>
            </a:r>
            <a:r>
              <a:rPr lang="en-US" sz="1780" dirty="0" smtClean="0"/>
              <a:t>line.</a:t>
            </a:r>
          </a:p>
          <a:p>
            <a:pPr marL="457200" indent="-457200">
              <a:buFont typeface="+mj-lt"/>
              <a:buAutoNum type="alphaLcPeriod"/>
              <a:tabLst>
                <a:tab pos="811213" algn="l"/>
              </a:tabLst>
            </a:pPr>
            <a:r>
              <a:rPr lang="en-US" sz="1780" dirty="0" smtClean="0"/>
              <a:t>The </a:t>
            </a:r>
            <a:r>
              <a:rPr lang="en-US" sz="1780" dirty="0"/>
              <a:t>researchers also looked at the costs of health treatment in each of the two breeding lines. The table shows some of the results</a:t>
            </a:r>
            <a:r>
              <a:rPr lang="en-US" sz="1780" dirty="0" smtClean="0"/>
              <a:t>.</a:t>
            </a:r>
            <a:br>
              <a:rPr lang="en-US" sz="1780" dirty="0" smtClean="0"/>
            </a:br>
            <a:r>
              <a:rPr lang="en-US" sz="1780" dirty="0" smtClean="0"/>
              <a:t/>
            </a:r>
            <a:br>
              <a:rPr lang="en-US" sz="1780" dirty="0" smtClean="0"/>
            </a:br>
            <a:r>
              <a:rPr lang="en-US" sz="1780" dirty="0" smtClean="0"/>
              <a:t/>
            </a:r>
            <a:br>
              <a:rPr lang="en-US" sz="1780" dirty="0" smtClean="0"/>
            </a:br>
            <a:r>
              <a:rPr lang="en-US" sz="1780" dirty="0" smtClean="0"/>
              <a:t/>
            </a:r>
            <a:br>
              <a:rPr lang="en-US" sz="1780" dirty="0" smtClean="0"/>
            </a:br>
            <a:r>
              <a:rPr lang="en-US" sz="1780" dirty="0" smtClean="0"/>
              <a:t/>
            </a:r>
            <a:br>
              <a:rPr lang="en-US" sz="1780" dirty="0" smtClean="0"/>
            </a:br>
            <a:r>
              <a:rPr lang="en-US" sz="1780" dirty="0" smtClean="0"/>
              <a:t/>
            </a:r>
            <a:br>
              <a:rPr lang="en-US" sz="1780" dirty="0" smtClean="0"/>
            </a:br>
            <a:r>
              <a:rPr lang="en-US" sz="1780" dirty="0" smtClean="0"/>
              <a:t/>
            </a:r>
            <a:br>
              <a:rPr lang="en-US" sz="1780" dirty="0" smtClean="0"/>
            </a:br>
            <a:r>
              <a:rPr lang="en-US" sz="1780" dirty="0"/>
              <a:t/>
            </a:r>
            <a:br>
              <a:rPr lang="en-US" sz="1780" dirty="0"/>
            </a:br>
            <a:r>
              <a:rPr lang="en-US" sz="1780" dirty="0"/>
              <a:t>i </a:t>
            </a:r>
            <a:r>
              <a:rPr lang="en-US" sz="1780" dirty="0" smtClean="0"/>
              <a:t>	Suggest </a:t>
            </a:r>
            <a:r>
              <a:rPr lang="en-US" sz="1780" dirty="0"/>
              <a:t>an explanation for the results shown in the </a:t>
            </a:r>
            <a:r>
              <a:rPr lang="en-US" sz="1780" dirty="0" smtClean="0"/>
              <a:t>table.</a:t>
            </a:r>
            <a:br>
              <a:rPr lang="en-US" sz="1780" dirty="0" smtClean="0"/>
            </a:br>
            <a:r>
              <a:rPr lang="en-US" sz="1780" dirty="0" smtClean="0"/>
              <a:t>ii 	State </a:t>
            </a:r>
            <a:r>
              <a:rPr lang="en-US" sz="1780" dirty="0"/>
              <a:t>and explain one reason, other than health treatment </a:t>
            </a:r>
            <a:r>
              <a:rPr lang="en-US" sz="1780" dirty="0" smtClean="0"/>
              <a:t>costs, 	why </a:t>
            </a:r>
            <a:r>
              <a:rPr lang="en-US" sz="1780" dirty="0"/>
              <a:t>it would be more expensive to keep the cows from the </a:t>
            </a:r>
            <a:r>
              <a:rPr lang="en-US" sz="1780" dirty="0" smtClean="0"/>
              <a:t>	selected </a:t>
            </a:r>
            <a:r>
              <a:rPr lang="en-US" sz="1780" dirty="0"/>
              <a:t>line than the cows from the control line</a:t>
            </a:r>
            <a:r>
              <a:rPr lang="en-US" sz="1780" dirty="0" smtClean="0"/>
              <a:t>.</a:t>
            </a:r>
            <a:br>
              <a:rPr lang="en-US" sz="1780" dirty="0" smtClean="0"/>
            </a:br>
            <a:r>
              <a:rPr lang="en-US" sz="1780" i="1" dirty="0" smtClean="0"/>
              <a:t>[</a:t>
            </a:r>
            <a:r>
              <a:rPr lang="en-US" sz="1780" i="1" dirty="0"/>
              <a:t>Cambridge IGCSE* Coordinated Sciences 0654/03, Question 3, October/November 2007]</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123</a:t>
            </a:r>
            <a:endParaRPr lang="en-GB" sz="960" b="1" dirty="0">
              <a:latin typeface="Arial" panose="020B0604020202020204" pitchFamily="34" charset="0"/>
              <a:cs typeface="Arial" panose="020B0604020202020204" pitchFamily="34" charset="0"/>
            </a:endParaRPr>
          </a:p>
        </p:txBody>
      </p:sp>
      <p:sp>
        <p:nvSpPr>
          <p:cNvPr id="5" name="Oval 4"/>
          <p:cNvSpPr/>
          <p:nvPr/>
        </p:nvSpPr>
        <p:spPr>
          <a:xfrm rot="1078849">
            <a:off x="8584701" y="961248"/>
            <a:ext cx="403990"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54134945"/>
              </p:ext>
            </p:extLst>
          </p:nvPr>
        </p:nvGraphicFramePr>
        <p:xfrm>
          <a:off x="276200" y="3140968"/>
          <a:ext cx="8472264" cy="1645920"/>
        </p:xfrm>
        <a:graphic>
          <a:graphicData uri="http://schemas.openxmlformats.org/drawingml/2006/table">
            <a:tbl>
              <a:tblPr firstRow="1" bandRow="1">
                <a:tableStyleId>{5C22544A-7EE6-4342-B048-85BDC9FD1C3A}</a:tableStyleId>
              </a:tblPr>
              <a:tblGrid>
                <a:gridCol w="2824088"/>
                <a:gridCol w="2824088"/>
                <a:gridCol w="2824088"/>
              </a:tblGrid>
              <a:tr h="570900">
                <a:tc>
                  <a:txBody>
                    <a:bodyPr/>
                    <a:lstStyle/>
                    <a:p>
                      <a:r>
                        <a:rPr lang="en-GB" dirty="0" smtClean="0">
                          <a:latin typeface="Arial" panose="020B0604020202020204" pitchFamily="34" charset="0"/>
                          <a:cs typeface="Arial" panose="020B0604020202020204" pitchFamily="34" charset="0"/>
                        </a:rPr>
                        <a:t>Health problem</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Cost of treatment in selected line/ $</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Cost of treatment in control line/$</a:t>
                      </a:r>
                      <a:endParaRPr lang="en-GB" dirty="0">
                        <a:latin typeface="Arial" panose="020B0604020202020204" pitchFamily="34" charset="0"/>
                        <a:cs typeface="Arial" panose="020B0604020202020204" pitchFamily="34" charset="0"/>
                      </a:endParaRPr>
                    </a:p>
                  </a:txBody>
                  <a:tcPr/>
                </a:tc>
              </a:tr>
              <a:tr h="570900">
                <a:tc>
                  <a:txBody>
                    <a:bodyPr/>
                    <a:lstStyle/>
                    <a:p>
                      <a:r>
                        <a:rPr lang="en-US" dirty="0" smtClean="0">
                          <a:latin typeface="Arial" panose="020B0604020202020204" pitchFamily="34" charset="0"/>
                          <a:cs typeface="Arial" panose="020B0604020202020204" pitchFamily="34" charset="0"/>
                        </a:rPr>
                        <a:t>mastitis (inflammation of the udder)</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43</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16</a:t>
                      </a:r>
                      <a:endParaRPr lang="en-GB" dirty="0">
                        <a:latin typeface="Arial" panose="020B0604020202020204" pitchFamily="34" charset="0"/>
                        <a:cs typeface="Arial" panose="020B0604020202020204" pitchFamily="34" charset="0"/>
                      </a:endParaRPr>
                    </a:p>
                  </a:txBody>
                  <a:tcPr/>
                </a:tc>
              </a:tr>
              <a:tr h="330760">
                <a:tc>
                  <a:txBody>
                    <a:bodyPr/>
                    <a:lstStyle/>
                    <a:p>
                      <a:r>
                        <a:rPr lang="en-GB" dirty="0" smtClean="0">
                          <a:latin typeface="Arial" panose="020B0604020202020204" pitchFamily="34" charset="0"/>
                          <a:cs typeface="Arial" panose="020B0604020202020204" pitchFamily="34" charset="0"/>
                        </a:rPr>
                        <a:t>lameness</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6</a:t>
                      </a:r>
                      <a:endParaRPr lang="en-GB" dirty="0">
                        <a:latin typeface="Arial" panose="020B0604020202020204" pitchFamily="34" charset="0"/>
                        <a:cs typeface="Arial" panose="020B0604020202020204" pitchFamily="34" charset="0"/>
                      </a:endParaRPr>
                    </a:p>
                  </a:txBody>
                  <a:tcPr/>
                </a:tc>
              </a:tr>
            </a:tbl>
          </a:graphicData>
        </a:graphic>
      </p:graphicFrame>
      <p:sp>
        <p:nvSpPr>
          <p:cNvPr id="8" name="TextBox 7">
            <a:hlinkClick r:id="rId3" action="ppaction://hlinkfile"/>
          </p:cNvPr>
          <p:cNvSpPr txBox="1"/>
          <p:nvPr/>
        </p:nvSpPr>
        <p:spPr>
          <a:xfrm>
            <a:off x="8331108" y="4437112"/>
            <a:ext cx="561372" cy="830997"/>
          </a:xfrm>
          <a:prstGeom prst="rect">
            <a:avLst/>
          </a:prstGeom>
          <a:noFill/>
        </p:spPr>
        <p:txBody>
          <a:bodyPr wrap="none" rtlCol="0">
            <a:spAutoFit/>
          </a:bodyPr>
          <a:lstStyle/>
          <a:p>
            <a:r>
              <a:rPr lang="en-GB" sz="48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3051299199"/>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1446550"/>
          </a:xfrm>
          <a:prstGeom prst="rect">
            <a:avLst/>
          </a:prstGeom>
        </p:spPr>
        <p:txBody>
          <a:bodyPr wrap="square">
            <a:spAutoFit/>
          </a:bodyPr>
          <a:lstStyle/>
          <a:p>
            <a:pPr>
              <a:buClr>
                <a:srgbClr val="0070C0"/>
              </a:buClr>
            </a:pPr>
            <a:r>
              <a:rPr lang="en-US" sz="2200" b="1" dirty="0"/>
              <a:t>Relationship between assessment objectives and components</a:t>
            </a:r>
          </a:p>
          <a:p>
            <a:pPr marL="457200" indent="-457200">
              <a:buClr>
                <a:srgbClr val="0070C0"/>
              </a:buClr>
              <a:buFont typeface="Wingdings 3" panose="05040102010807070707" pitchFamily="18" charset="2"/>
              <a:buChar char=""/>
            </a:pPr>
            <a:r>
              <a:rPr lang="en-US" sz="2200" dirty="0"/>
              <a:t>The approximate weightings allocated to each of the assessment objectives are </a:t>
            </a:r>
            <a:r>
              <a:rPr lang="en-US" sz="2200" dirty="0" err="1"/>
              <a:t>summarised</a:t>
            </a:r>
            <a:r>
              <a:rPr lang="en-US" sz="2200" dirty="0"/>
              <a:t> in the </a:t>
            </a:r>
            <a:r>
              <a:rPr lang="en-US" sz="2200" dirty="0" smtClean="0"/>
              <a:t>table below</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146184894"/>
              </p:ext>
            </p:extLst>
          </p:nvPr>
        </p:nvGraphicFramePr>
        <p:xfrm>
          <a:off x="179512" y="2884588"/>
          <a:ext cx="8640961" cy="3640756"/>
        </p:xfrm>
        <a:graphic>
          <a:graphicData uri="http://schemas.openxmlformats.org/drawingml/2006/table">
            <a:tbl>
              <a:tblPr firstRow="1" bandRow="1">
                <a:tableStyleId>{5C22544A-7EE6-4342-B048-85BDC9FD1C3A}</a:tableStyleId>
              </a:tblPr>
              <a:tblGrid>
                <a:gridCol w="3618865"/>
                <a:gridCol w="1888562"/>
                <a:gridCol w="1804156"/>
                <a:gridCol w="1329378"/>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19 - Variation </a:t>
            </a:r>
            <a:r>
              <a:rPr lang="en-US" sz="4000" dirty="0"/>
              <a:t>and selection</a:t>
            </a:r>
          </a:p>
        </p:txBody>
      </p:sp>
      <p:sp>
        <p:nvSpPr>
          <p:cNvPr id="34" name="Rectangle 33"/>
          <p:cNvSpPr/>
          <p:nvPr/>
        </p:nvSpPr>
        <p:spPr>
          <a:xfrm>
            <a:off x="179512" y="1124744"/>
            <a:ext cx="8640961" cy="5478423"/>
          </a:xfrm>
          <a:prstGeom prst="rect">
            <a:avLst/>
          </a:prstGeom>
        </p:spPr>
        <p:txBody>
          <a:bodyPr wrap="square">
            <a:spAutoFit/>
          </a:bodyPr>
          <a:lstStyle/>
          <a:p>
            <a:pPr>
              <a:buClr>
                <a:srgbClr val="0070C0"/>
              </a:buClr>
              <a:buSzPct val="80000"/>
            </a:pPr>
            <a:r>
              <a:rPr lang="en-US" sz="1400" b="1" dirty="0" smtClean="0"/>
              <a:t>19.1 - Variation</a:t>
            </a:r>
          </a:p>
          <a:p>
            <a:pPr>
              <a:buClr>
                <a:srgbClr val="0070C0"/>
              </a:buClr>
              <a:buSzPct val="80000"/>
            </a:pPr>
            <a:r>
              <a:rPr lang="en-US" sz="1400" b="1" dirty="0" smtClean="0"/>
              <a:t>Core</a:t>
            </a:r>
          </a:p>
          <a:p>
            <a:pPr marL="355600" indent="-355600">
              <a:buClr>
                <a:srgbClr val="0070C0"/>
              </a:buClr>
              <a:buSzPct val="80000"/>
              <a:buFont typeface="Wingdings 3" panose="05040102010807070707" pitchFamily="18" charset="2"/>
              <a:buChar char=""/>
            </a:pPr>
            <a:r>
              <a:rPr lang="en-US" sz="1400" dirty="0"/>
              <a:t>Define </a:t>
            </a:r>
            <a:r>
              <a:rPr lang="en-US" sz="1400" i="1" dirty="0"/>
              <a:t>variation</a:t>
            </a:r>
            <a:r>
              <a:rPr lang="en-US" sz="1400" dirty="0"/>
              <a:t> as differences </a:t>
            </a:r>
            <a:r>
              <a:rPr lang="en-US" sz="1400" dirty="0" smtClean="0"/>
              <a:t>between individuals </a:t>
            </a:r>
            <a:r>
              <a:rPr lang="en-US" sz="1400" dirty="0"/>
              <a:t>of the same species</a:t>
            </a:r>
          </a:p>
          <a:p>
            <a:pPr marL="355600" indent="-355600">
              <a:buClr>
                <a:srgbClr val="0070C0"/>
              </a:buClr>
              <a:buSzPct val="80000"/>
              <a:buFont typeface="Wingdings 3" panose="05040102010807070707" pitchFamily="18" charset="2"/>
              <a:buChar char=""/>
            </a:pPr>
            <a:r>
              <a:rPr lang="en-US" sz="1400" dirty="0" smtClean="0"/>
              <a:t>Distinguish </a:t>
            </a:r>
            <a:r>
              <a:rPr lang="en-US" sz="1400" dirty="0"/>
              <a:t>between phenotypic variation </a:t>
            </a:r>
            <a:r>
              <a:rPr lang="en-US" sz="1400" dirty="0" smtClean="0"/>
              <a:t>and genetic </a:t>
            </a:r>
            <a:r>
              <a:rPr lang="en-US" sz="1400" dirty="0"/>
              <a:t>variation</a:t>
            </a:r>
          </a:p>
          <a:p>
            <a:pPr marL="355600" indent="-355600">
              <a:buClr>
                <a:srgbClr val="0070C0"/>
              </a:buClr>
              <a:buSzPct val="80000"/>
              <a:buFont typeface="Wingdings 3" panose="05040102010807070707" pitchFamily="18" charset="2"/>
              <a:buChar char=""/>
            </a:pPr>
            <a:r>
              <a:rPr lang="en-US" sz="1400" dirty="0" smtClean="0"/>
              <a:t>State </a:t>
            </a:r>
            <a:r>
              <a:rPr lang="en-US" sz="1400" dirty="0"/>
              <a:t>that continuous variation results in </a:t>
            </a:r>
            <a:r>
              <a:rPr lang="en-US" sz="1400" dirty="0" smtClean="0"/>
              <a:t>a range </a:t>
            </a:r>
            <a:r>
              <a:rPr lang="en-US" sz="1400" dirty="0"/>
              <a:t>of phenotypes between two </a:t>
            </a:r>
            <a:r>
              <a:rPr lang="en-US" sz="1400" dirty="0" smtClean="0"/>
              <a:t>extremes, e.g</a:t>
            </a:r>
            <a:r>
              <a:rPr lang="en-US" sz="1400" dirty="0"/>
              <a:t>. height in humans</a:t>
            </a:r>
          </a:p>
          <a:p>
            <a:pPr marL="355600" indent="-355600">
              <a:buClr>
                <a:srgbClr val="0070C0"/>
              </a:buClr>
              <a:buSzPct val="80000"/>
              <a:buFont typeface="Wingdings 3" panose="05040102010807070707" pitchFamily="18" charset="2"/>
              <a:buChar char=""/>
            </a:pPr>
            <a:r>
              <a:rPr lang="en-US" sz="1400" dirty="0" smtClean="0"/>
              <a:t>State </a:t>
            </a:r>
            <a:r>
              <a:rPr lang="en-US" sz="1400" dirty="0"/>
              <a:t>that discontinuous variation </a:t>
            </a:r>
            <a:r>
              <a:rPr lang="en-US" sz="1400" dirty="0" smtClean="0"/>
              <a:t>results in </a:t>
            </a:r>
            <a:r>
              <a:rPr lang="en-US" sz="1400" dirty="0"/>
              <a:t>a limited number of phenotypes with </a:t>
            </a:r>
            <a:r>
              <a:rPr lang="en-US" sz="1400" dirty="0" smtClean="0"/>
              <a:t>no intermediates</a:t>
            </a:r>
            <a:r>
              <a:rPr lang="en-US" sz="1400" dirty="0"/>
              <a:t>, e.g. tongue rolling</a:t>
            </a:r>
          </a:p>
          <a:p>
            <a:pPr marL="355600" indent="-355600">
              <a:buClr>
                <a:srgbClr val="0070C0"/>
              </a:buClr>
              <a:buSzPct val="80000"/>
              <a:buFont typeface="Wingdings 3" panose="05040102010807070707" pitchFamily="18" charset="2"/>
              <a:buChar char=""/>
            </a:pPr>
            <a:r>
              <a:rPr lang="en-US" sz="1400" dirty="0" smtClean="0"/>
              <a:t>Record </a:t>
            </a:r>
            <a:r>
              <a:rPr lang="en-US" sz="1400" dirty="0"/>
              <a:t>and present the results </a:t>
            </a:r>
            <a:r>
              <a:rPr lang="en-US" sz="1400" dirty="0" smtClean="0"/>
              <a:t>of investigations </a:t>
            </a:r>
            <a:r>
              <a:rPr lang="en-US" sz="1400" dirty="0"/>
              <a:t>into continuous </a:t>
            </a:r>
            <a:r>
              <a:rPr lang="en-US" sz="1400" dirty="0" smtClean="0"/>
              <a:t>and discontinuous </a:t>
            </a:r>
            <a:r>
              <a:rPr lang="en-US" sz="1400" dirty="0"/>
              <a:t>variation</a:t>
            </a:r>
          </a:p>
          <a:p>
            <a:pPr marL="355600" indent="-355600">
              <a:buClr>
                <a:srgbClr val="0070C0"/>
              </a:buClr>
              <a:buSzPct val="80000"/>
              <a:buFont typeface="Wingdings 3" panose="05040102010807070707" pitchFamily="18" charset="2"/>
              <a:buChar char=""/>
            </a:pPr>
            <a:r>
              <a:rPr lang="en-US" sz="1400" dirty="0" smtClean="0"/>
              <a:t>Define </a:t>
            </a:r>
            <a:r>
              <a:rPr lang="en-US" sz="1400" dirty="0"/>
              <a:t>mutation as genetic change</a:t>
            </a:r>
          </a:p>
          <a:p>
            <a:pPr marL="355600" indent="-355600">
              <a:buClr>
                <a:srgbClr val="0070C0"/>
              </a:buClr>
              <a:buSzPct val="80000"/>
              <a:buFont typeface="Wingdings 3" panose="05040102010807070707" pitchFamily="18" charset="2"/>
              <a:buChar char=""/>
            </a:pPr>
            <a:r>
              <a:rPr lang="en-US" sz="1400" dirty="0" smtClean="0"/>
              <a:t>State </a:t>
            </a:r>
            <a:r>
              <a:rPr lang="en-US" sz="1400" dirty="0"/>
              <a:t>that mutation is the way in which </a:t>
            </a:r>
            <a:r>
              <a:rPr lang="en-US" sz="1400" dirty="0" smtClean="0"/>
              <a:t>new alleles </a:t>
            </a:r>
            <a:r>
              <a:rPr lang="en-US" sz="1400" dirty="0"/>
              <a:t>are formed</a:t>
            </a:r>
          </a:p>
          <a:p>
            <a:pPr marL="355600" indent="-355600">
              <a:buClr>
                <a:srgbClr val="0070C0"/>
              </a:buClr>
              <a:buSzPct val="80000"/>
              <a:buFont typeface="Wingdings 3" panose="05040102010807070707" pitchFamily="18" charset="2"/>
              <a:buChar char=""/>
            </a:pPr>
            <a:r>
              <a:rPr lang="en-US" sz="1400" dirty="0" smtClean="0"/>
              <a:t>State </a:t>
            </a:r>
            <a:r>
              <a:rPr lang="en-US" sz="1400" dirty="0"/>
              <a:t>that </a:t>
            </a:r>
            <a:r>
              <a:rPr lang="en-US" sz="1400" dirty="0" err="1"/>
              <a:t>ionising</a:t>
            </a:r>
            <a:r>
              <a:rPr lang="en-US" sz="1400" dirty="0"/>
              <a:t> radiation and </a:t>
            </a:r>
            <a:r>
              <a:rPr lang="en-US" sz="1400" dirty="0" smtClean="0"/>
              <a:t>some chemicals </a:t>
            </a:r>
            <a:r>
              <a:rPr lang="en-US" sz="1400" dirty="0"/>
              <a:t>increase the rate of mutation</a:t>
            </a:r>
          </a:p>
          <a:p>
            <a:pPr>
              <a:buClr>
                <a:srgbClr val="0070C0"/>
              </a:buClr>
              <a:buSzPct val="80000"/>
            </a:pPr>
            <a:r>
              <a:rPr lang="en-US" sz="1400" b="1" dirty="0" smtClean="0"/>
              <a:t>Supplement</a:t>
            </a:r>
          </a:p>
          <a:p>
            <a:pPr marL="355600" indent="-355600">
              <a:buClr>
                <a:srgbClr val="0070C0"/>
              </a:buClr>
              <a:buSzPct val="80000"/>
              <a:buFont typeface="Wingdings 3" panose="05040102010807070707" pitchFamily="18" charset="2"/>
              <a:buChar char=""/>
            </a:pPr>
            <a:r>
              <a:rPr lang="en-US" sz="1400" dirty="0"/>
              <a:t>State that phenotypic variation is caused </a:t>
            </a:r>
            <a:r>
              <a:rPr lang="en-US" sz="1400" dirty="0" smtClean="0"/>
              <a:t>by both </a:t>
            </a:r>
            <a:r>
              <a:rPr lang="en-US" sz="1400" dirty="0"/>
              <a:t>genetic and environmental factors</a:t>
            </a:r>
          </a:p>
          <a:p>
            <a:pPr marL="355600" indent="-355600">
              <a:buClr>
                <a:srgbClr val="0070C0"/>
              </a:buClr>
              <a:buSzPct val="80000"/>
              <a:buFont typeface="Wingdings 3" panose="05040102010807070707" pitchFamily="18" charset="2"/>
              <a:buChar char=""/>
            </a:pPr>
            <a:r>
              <a:rPr lang="en-US" sz="1400" dirty="0" smtClean="0"/>
              <a:t>State </a:t>
            </a:r>
            <a:r>
              <a:rPr lang="en-US" sz="1400" dirty="0"/>
              <a:t>that discontinuous variation is </a:t>
            </a:r>
            <a:r>
              <a:rPr lang="en-US" sz="1400" dirty="0" smtClean="0"/>
              <a:t>mostly caused </a:t>
            </a:r>
            <a:r>
              <a:rPr lang="en-US" sz="1400" dirty="0"/>
              <a:t>by genes alone, e.g. A, B, AB and </a:t>
            </a:r>
            <a:r>
              <a:rPr lang="en-US" sz="1400" dirty="0" smtClean="0"/>
              <a:t>O blood </a:t>
            </a:r>
            <a:r>
              <a:rPr lang="en-US" sz="1400" dirty="0"/>
              <a:t>groups in humans</a:t>
            </a:r>
          </a:p>
          <a:p>
            <a:pPr marL="355600" indent="-355600">
              <a:buClr>
                <a:srgbClr val="0070C0"/>
              </a:buClr>
              <a:buSzPct val="80000"/>
              <a:buFont typeface="Wingdings 3" panose="05040102010807070707" pitchFamily="18" charset="2"/>
              <a:buChar char=""/>
            </a:pPr>
            <a:r>
              <a:rPr lang="en-US" sz="1400" dirty="0" smtClean="0"/>
              <a:t>Define </a:t>
            </a:r>
            <a:r>
              <a:rPr lang="en-US" sz="1400" dirty="0"/>
              <a:t>gene mutation as a change in the </a:t>
            </a:r>
            <a:r>
              <a:rPr lang="en-US" sz="1400" dirty="0" smtClean="0"/>
              <a:t>base sequence </a:t>
            </a:r>
            <a:r>
              <a:rPr lang="en-US" sz="1400" dirty="0"/>
              <a:t>of DNA</a:t>
            </a:r>
          </a:p>
          <a:p>
            <a:pPr marL="355600" indent="-355600">
              <a:buClr>
                <a:srgbClr val="0070C0"/>
              </a:buClr>
              <a:buSzPct val="80000"/>
              <a:buFont typeface="Wingdings 3" panose="05040102010807070707" pitchFamily="18" charset="2"/>
              <a:buChar char=""/>
            </a:pPr>
            <a:r>
              <a:rPr lang="en-US" sz="1400" dirty="0" smtClean="0"/>
              <a:t>Describe </a:t>
            </a:r>
            <a:r>
              <a:rPr lang="en-US" sz="1400" dirty="0"/>
              <a:t>the symptoms of sickle-cell anaemia</a:t>
            </a:r>
          </a:p>
          <a:p>
            <a:pPr marL="355600" indent="-355600">
              <a:buClr>
                <a:srgbClr val="0070C0"/>
              </a:buClr>
              <a:buSzPct val="80000"/>
              <a:buFont typeface="Wingdings 3" panose="05040102010807070707" pitchFamily="18" charset="2"/>
              <a:buChar char=""/>
            </a:pPr>
            <a:r>
              <a:rPr lang="en-US" sz="1400" dirty="0" smtClean="0"/>
              <a:t>Explain </a:t>
            </a:r>
            <a:r>
              <a:rPr lang="en-US" sz="1400" dirty="0"/>
              <a:t>how a change in the base sequence </a:t>
            </a:r>
            <a:r>
              <a:rPr lang="en-US" sz="1400" dirty="0" smtClean="0"/>
              <a:t>of the </a:t>
            </a:r>
            <a:r>
              <a:rPr lang="en-US" sz="1400" dirty="0"/>
              <a:t>gene for haemoglobin results in </a:t>
            </a:r>
            <a:r>
              <a:rPr lang="en-US" sz="1400" dirty="0" smtClean="0"/>
              <a:t>abnormal haemoglobin </a:t>
            </a:r>
            <a:r>
              <a:rPr lang="en-US" sz="1400" dirty="0"/>
              <a:t>and sickle-shaped red blood cells</a:t>
            </a:r>
          </a:p>
          <a:p>
            <a:pPr marL="355600" indent="-355600">
              <a:buClr>
                <a:srgbClr val="0070C0"/>
              </a:buClr>
              <a:buSzPct val="80000"/>
              <a:buFont typeface="Wingdings 3" panose="05040102010807070707" pitchFamily="18" charset="2"/>
              <a:buChar char=""/>
            </a:pPr>
            <a:r>
              <a:rPr lang="en-US" sz="1400" dirty="0" smtClean="0"/>
              <a:t>Use </a:t>
            </a:r>
            <a:r>
              <a:rPr lang="en-US" sz="1400" dirty="0"/>
              <a:t>genetic diagrams to show how </a:t>
            </a:r>
            <a:r>
              <a:rPr lang="en-US" sz="1400" dirty="0" smtClean="0"/>
              <a:t>sickle-cell anaemia </a:t>
            </a:r>
            <a:r>
              <a:rPr lang="en-US" sz="1400" dirty="0"/>
              <a:t>is inherited</a:t>
            </a:r>
          </a:p>
          <a:p>
            <a:pPr marL="355600" indent="-355600">
              <a:buClr>
                <a:srgbClr val="0070C0"/>
              </a:buClr>
              <a:buSzPct val="80000"/>
              <a:buFont typeface="Wingdings 3" panose="05040102010807070707" pitchFamily="18" charset="2"/>
              <a:buChar char=""/>
            </a:pPr>
            <a:r>
              <a:rPr lang="en-US" sz="1400" dirty="0" smtClean="0"/>
              <a:t>State </a:t>
            </a:r>
            <a:r>
              <a:rPr lang="en-US" sz="1400" dirty="0"/>
              <a:t>that people who are heterozygous (</a:t>
            </a:r>
            <a:r>
              <a:rPr lang="en-US" sz="1400" dirty="0" err="1" smtClean="0"/>
              <a:t>Hb</a:t>
            </a:r>
            <a:r>
              <a:rPr lang="en-US" sz="1400" baseline="30000" dirty="0" err="1" smtClean="0"/>
              <a:t>S</a:t>
            </a:r>
            <a:r>
              <a:rPr lang="en-US" sz="1400" dirty="0" smtClean="0"/>
              <a:t> </a:t>
            </a:r>
            <a:r>
              <a:rPr lang="en-US" sz="1400" dirty="0" err="1" smtClean="0"/>
              <a:t>Hb</a:t>
            </a:r>
            <a:r>
              <a:rPr lang="en-US" sz="1400" baseline="30000" dirty="0" err="1" smtClean="0"/>
              <a:t>A</a:t>
            </a:r>
            <a:r>
              <a:rPr lang="en-US" sz="1400" dirty="0"/>
              <a:t>) for the sickle-cell allele have a </a:t>
            </a:r>
            <a:r>
              <a:rPr lang="en-US" sz="1400" dirty="0" smtClean="0"/>
              <a:t>resistance to </a:t>
            </a:r>
            <a:r>
              <a:rPr lang="en-US" sz="1400" dirty="0"/>
              <a:t>malaria</a:t>
            </a:r>
          </a:p>
          <a:p>
            <a:pPr marL="355600" indent="-355600">
              <a:buClr>
                <a:srgbClr val="0070C0"/>
              </a:buClr>
              <a:buSzPct val="80000"/>
              <a:buFont typeface="Wingdings 3" panose="05040102010807070707" pitchFamily="18" charset="2"/>
              <a:buChar char=""/>
            </a:pPr>
            <a:r>
              <a:rPr lang="en-US" sz="1400" dirty="0" smtClean="0"/>
              <a:t>Explain </a:t>
            </a:r>
            <a:r>
              <a:rPr lang="en-US" sz="1400" dirty="0"/>
              <a:t>the distribution of the sickle-cell </a:t>
            </a:r>
            <a:r>
              <a:rPr lang="en-US" sz="1400" dirty="0" smtClean="0"/>
              <a:t>allele in </a:t>
            </a:r>
            <a:r>
              <a:rPr lang="en-US" sz="1400" dirty="0"/>
              <a:t>human populations with reference to </a:t>
            </a:r>
            <a:r>
              <a:rPr lang="en-US" sz="1400" dirty="0" smtClean="0"/>
              <a:t>the distribution </a:t>
            </a:r>
            <a:r>
              <a:rPr lang="en-US" sz="1400" dirty="0"/>
              <a:t>of </a:t>
            </a:r>
            <a:r>
              <a:rPr lang="en-US" sz="1400" dirty="0" smtClean="0"/>
              <a:t>malaria </a:t>
            </a:r>
          </a:p>
          <a:p>
            <a:pPr marL="355600" indent="-355600">
              <a:buClr>
                <a:srgbClr val="0070C0"/>
              </a:buClr>
              <a:buSzPct val="80000"/>
              <a:buFont typeface="Wingdings 3" panose="05040102010807070707" pitchFamily="18" charset="2"/>
              <a:buChar char=""/>
            </a:pPr>
            <a:r>
              <a:rPr lang="en-US" sz="1400" dirty="0" smtClean="0"/>
              <a:t>(Teaching </a:t>
            </a:r>
            <a:r>
              <a:rPr lang="en-US" sz="1400" dirty="0"/>
              <a:t>of human inherited conditions </a:t>
            </a:r>
            <a:r>
              <a:rPr lang="en-US" sz="1400" dirty="0" smtClean="0"/>
              <a:t>should be </a:t>
            </a:r>
            <a:r>
              <a:rPr lang="en-US" sz="1400" dirty="0"/>
              <a:t>done with sensitivity at all times.)</a:t>
            </a:r>
          </a:p>
        </p:txBody>
      </p:sp>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19 - Variation </a:t>
            </a:r>
            <a:r>
              <a:rPr lang="en-US" sz="4000" dirty="0"/>
              <a:t>and selection</a:t>
            </a:r>
          </a:p>
        </p:txBody>
      </p:sp>
      <p:sp>
        <p:nvSpPr>
          <p:cNvPr id="34" name="Rectangle 33"/>
          <p:cNvSpPr/>
          <p:nvPr/>
        </p:nvSpPr>
        <p:spPr>
          <a:xfrm>
            <a:off x="179512" y="1124744"/>
            <a:ext cx="8640961" cy="5586145"/>
          </a:xfrm>
          <a:prstGeom prst="rect">
            <a:avLst/>
          </a:prstGeom>
        </p:spPr>
        <p:txBody>
          <a:bodyPr wrap="square">
            <a:spAutoFit/>
          </a:bodyPr>
          <a:lstStyle/>
          <a:p>
            <a:pPr>
              <a:buClr>
                <a:srgbClr val="0070C0"/>
              </a:buClr>
              <a:buSzPct val="80000"/>
            </a:pPr>
            <a:r>
              <a:rPr lang="en-US" sz="2550" b="1" dirty="0" smtClean="0"/>
              <a:t>19.2 – Adaptive Features</a:t>
            </a:r>
          </a:p>
          <a:p>
            <a:pPr>
              <a:buClr>
                <a:srgbClr val="0070C0"/>
              </a:buClr>
              <a:buSzPct val="80000"/>
            </a:pPr>
            <a:r>
              <a:rPr lang="en-US" sz="2550" b="1" dirty="0" smtClean="0"/>
              <a:t>Core</a:t>
            </a:r>
          </a:p>
          <a:p>
            <a:pPr marL="355600" indent="-355600">
              <a:buClr>
                <a:srgbClr val="0070C0"/>
              </a:buClr>
              <a:buSzPct val="80000"/>
              <a:buFont typeface="Wingdings 3" panose="05040102010807070707" pitchFamily="18" charset="2"/>
              <a:buChar char=""/>
            </a:pPr>
            <a:r>
              <a:rPr lang="en-US" sz="2550" dirty="0"/>
              <a:t>Define </a:t>
            </a:r>
            <a:r>
              <a:rPr lang="en-US" sz="2550" i="1" dirty="0"/>
              <a:t>adaptive</a:t>
            </a:r>
            <a:r>
              <a:rPr lang="en-US" sz="2550" dirty="0"/>
              <a:t> feature as an </a:t>
            </a:r>
            <a:r>
              <a:rPr lang="en-US" sz="2550" dirty="0" smtClean="0"/>
              <a:t>inherited feature </a:t>
            </a:r>
            <a:r>
              <a:rPr lang="en-US" sz="2550" dirty="0"/>
              <a:t>that helps an organism to survive </a:t>
            </a:r>
            <a:r>
              <a:rPr lang="en-US" sz="2550" dirty="0" smtClean="0"/>
              <a:t>and reproduce </a:t>
            </a:r>
            <a:r>
              <a:rPr lang="en-US" sz="2550" dirty="0"/>
              <a:t>in its environment</a:t>
            </a:r>
          </a:p>
          <a:p>
            <a:pPr marL="355600" indent="-355600">
              <a:buClr>
                <a:srgbClr val="0070C0"/>
              </a:buClr>
              <a:buSzPct val="80000"/>
              <a:buFont typeface="Wingdings 3" panose="05040102010807070707" pitchFamily="18" charset="2"/>
              <a:buChar char=""/>
            </a:pPr>
            <a:r>
              <a:rPr lang="en-US" sz="2550" dirty="0" smtClean="0"/>
              <a:t>Interpret </a:t>
            </a:r>
            <a:r>
              <a:rPr lang="en-US" sz="2550" dirty="0"/>
              <a:t>images or other information about </a:t>
            </a:r>
            <a:r>
              <a:rPr lang="en-US" sz="2550" dirty="0" smtClean="0"/>
              <a:t>a species </a:t>
            </a:r>
            <a:r>
              <a:rPr lang="en-US" sz="2550" dirty="0"/>
              <a:t>to describe its adaptive features</a:t>
            </a:r>
          </a:p>
          <a:p>
            <a:pPr>
              <a:buClr>
                <a:srgbClr val="0070C0"/>
              </a:buClr>
              <a:buSzPct val="80000"/>
            </a:pPr>
            <a:r>
              <a:rPr lang="en-US" sz="2550" b="1" dirty="0" smtClean="0"/>
              <a:t>Supplement</a:t>
            </a:r>
          </a:p>
          <a:p>
            <a:pPr marL="355600" indent="-355600">
              <a:buClr>
                <a:srgbClr val="0070C0"/>
              </a:buClr>
              <a:buSzPct val="80000"/>
              <a:buFont typeface="Wingdings 3" panose="05040102010807070707" pitchFamily="18" charset="2"/>
              <a:buChar char=""/>
            </a:pPr>
            <a:r>
              <a:rPr lang="en-US" sz="2550" dirty="0"/>
              <a:t>Define adaptive feature as the </a:t>
            </a:r>
            <a:r>
              <a:rPr lang="en-US" sz="2550" dirty="0" smtClean="0"/>
              <a:t>inherited functional </a:t>
            </a:r>
            <a:r>
              <a:rPr lang="en-US" sz="2550" dirty="0"/>
              <a:t>features of an organism </a:t>
            </a:r>
            <a:r>
              <a:rPr lang="en-US" sz="2550" dirty="0" smtClean="0"/>
              <a:t>that increase </a:t>
            </a:r>
            <a:r>
              <a:rPr lang="en-US" sz="2550" dirty="0"/>
              <a:t>its fitness</a:t>
            </a:r>
          </a:p>
          <a:p>
            <a:pPr marL="355600" indent="-355600">
              <a:buClr>
                <a:srgbClr val="0070C0"/>
              </a:buClr>
              <a:buSzPct val="80000"/>
              <a:buFont typeface="Wingdings 3" panose="05040102010807070707" pitchFamily="18" charset="2"/>
              <a:buChar char=""/>
            </a:pPr>
            <a:r>
              <a:rPr lang="en-US" sz="2550" dirty="0" smtClean="0"/>
              <a:t>Define </a:t>
            </a:r>
            <a:r>
              <a:rPr lang="en-US" sz="2550" dirty="0"/>
              <a:t>fitness as the probability of </a:t>
            </a:r>
            <a:r>
              <a:rPr lang="en-US" sz="2550" dirty="0" smtClean="0"/>
              <a:t>an organism </a:t>
            </a:r>
            <a:r>
              <a:rPr lang="en-US" sz="2550" dirty="0"/>
              <a:t>surviving and reproducing in </a:t>
            </a:r>
            <a:r>
              <a:rPr lang="en-US" sz="2550" dirty="0" smtClean="0"/>
              <a:t>the environment </a:t>
            </a:r>
            <a:r>
              <a:rPr lang="en-US" sz="2550" dirty="0"/>
              <a:t>in which it is found</a:t>
            </a:r>
          </a:p>
          <a:p>
            <a:pPr marL="355600" indent="-355600">
              <a:buClr>
                <a:srgbClr val="0070C0"/>
              </a:buClr>
              <a:buSzPct val="80000"/>
              <a:buFont typeface="Wingdings 3" panose="05040102010807070707" pitchFamily="18" charset="2"/>
              <a:buChar char=""/>
            </a:pPr>
            <a:r>
              <a:rPr lang="en-US" sz="2550" dirty="0" smtClean="0"/>
              <a:t>Explain </a:t>
            </a:r>
            <a:r>
              <a:rPr lang="en-US" sz="2550" dirty="0"/>
              <a:t>the adaptive features of </a:t>
            </a:r>
            <a:r>
              <a:rPr lang="en-US" sz="2550" dirty="0" smtClean="0"/>
              <a:t>hydrophytes and </a:t>
            </a:r>
            <a:r>
              <a:rPr lang="en-US" sz="2550" dirty="0"/>
              <a:t>xerophytes to their environments</a:t>
            </a:r>
          </a:p>
        </p:txBody>
      </p:sp>
    </p:spTree>
    <p:extLst>
      <p:ext uri="{BB962C8B-B14F-4D97-AF65-F5344CB8AC3E}">
        <p14:creationId xmlns:p14="http://schemas.microsoft.com/office/powerpoint/2010/main" val="59748989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9"/>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76DD945F-B7B0-4691-A0D0-E2EAD6DA23B3}">
  <ds:schemaRefs>
    <ds:schemaRef ds:uri="http://purl.org/dc/dcmitype/"/>
    <ds:schemaRef ds:uri="http://purl.org/dc/elements/1.1/"/>
    <ds:schemaRef ds:uri="http://schemas.microsoft.com/office/2006/documentManagement/types"/>
    <ds:schemaRef ds:uri="http://schemas.openxmlformats.org/package/2006/metadata/core-properties"/>
    <ds:schemaRef ds:uri="http://www.w3.org/XML/1998/namespace"/>
    <ds:schemaRef ds:uri="http://purl.org/dc/term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50240</TotalTime>
  <Words>7866</Words>
  <Application>Microsoft Office PowerPoint</Application>
  <PresentationFormat>On-screen Show (4:3)</PresentationFormat>
  <Paragraphs>849</Paragraphs>
  <Slides>66</Slides>
  <Notes>66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66</vt:i4>
      </vt:variant>
    </vt:vector>
  </HeadingPairs>
  <TitlesOfParts>
    <vt:vector size="74" baseType="lpstr">
      <vt:lpstr>Arial</vt:lpstr>
      <vt:lpstr>Calibri</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19 - Variation and selection</vt:lpstr>
      <vt:lpstr>19 - Variation and selection</vt:lpstr>
      <vt:lpstr>19 - Variation and selection</vt:lpstr>
      <vt:lpstr>19 – Variation and Natural Selection</vt:lpstr>
      <vt:lpstr>19 – Confusing Butterflies</vt:lpstr>
      <vt:lpstr>19.1 - Variation</vt:lpstr>
      <vt:lpstr>19.1 - Variation</vt:lpstr>
      <vt:lpstr>19.1 – Variation - Genetic</vt:lpstr>
      <vt:lpstr>19.1 – Variation - Genetic</vt:lpstr>
      <vt:lpstr>19.1 – Variation - Genetic</vt:lpstr>
      <vt:lpstr>19.1 – Variation - Genetic</vt:lpstr>
      <vt:lpstr>19.1 – Variation - Mutation</vt:lpstr>
      <vt:lpstr>19.1 – Variation - Mutation</vt:lpstr>
      <vt:lpstr>19.1 – Variation - Mutation</vt:lpstr>
      <vt:lpstr>19.1 – Variation - Mutation</vt:lpstr>
      <vt:lpstr>19.1 – Variation – Activity 19.1</vt:lpstr>
      <vt:lpstr>19.2 – Adaptive Features</vt:lpstr>
      <vt:lpstr>19.2 – Adaptive Features</vt:lpstr>
      <vt:lpstr>19.2 – Adaptive Features - Xerophytes</vt:lpstr>
      <vt:lpstr>19.2 – Adaptive Features - Xerophytes</vt:lpstr>
      <vt:lpstr>19.2 – Adaptive Features - Xerophytes</vt:lpstr>
      <vt:lpstr>19.2 – Adaptive Features - Xerophytes</vt:lpstr>
      <vt:lpstr>19.2 – Adaptive Features - Hydrophytes</vt:lpstr>
      <vt:lpstr>19.2 – Adaptive Features - Hydrophytes</vt:lpstr>
      <vt:lpstr>19.3 – Selection</vt:lpstr>
      <vt:lpstr>19.3 – Selection</vt:lpstr>
      <vt:lpstr>19.3 – Selection</vt:lpstr>
      <vt:lpstr>19.3 – Selection</vt:lpstr>
      <vt:lpstr>19.3 – Selection</vt:lpstr>
      <vt:lpstr>19.3 – Selection</vt:lpstr>
      <vt:lpstr>19.3 – Selection</vt:lpstr>
      <vt:lpstr>19.3 – Selection</vt:lpstr>
      <vt:lpstr>19.3 – Selection</vt:lpstr>
      <vt:lpstr>19.3 – Selection</vt:lpstr>
      <vt:lpstr>19.3 – Selection</vt:lpstr>
      <vt:lpstr>19.3 – Selection</vt:lpstr>
      <vt:lpstr>19.3 – Selection</vt:lpstr>
      <vt:lpstr>19.3 – Selection</vt:lpstr>
      <vt:lpstr>19.3 – Selection – Sickle Cell</vt:lpstr>
      <vt:lpstr>19.3 – Selection – Sickle Cell</vt:lpstr>
      <vt:lpstr>19.3 – Selection – Sickle Cell</vt:lpstr>
      <vt:lpstr>19.3 – Selection – Sickle Cell</vt:lpstr>
      <vt:lpstr>19.3 – Selection - Breeding</vt:lpstr>
      <vt:lpstr>19.3 – Selection - Breeding</vt:lpstr>
      <vt:lpstr>19.3 – Selection - Breeding</vt:lpstr>
      <vt:lpstr>19.3 – Selection</vt:lpstr>
      <vt:lpstr>19 – End of Chapter Questions</vt:lpstr>
      <vt:lpstr>19 – End of Chapter Questions</vt:lpstr>
      <vt:lpstr>19 – End of Chapter Questions</vt:lpstr>
      <vt:lpstr>19 – End of Chapter Questions</vt:lpstr>
      <vt:lpstr>19 – End of Chapter Questions</vt:lpstr>
      <vt:lpstr>19 – End of Chapter Questions</vt:lpstr>
      <vt:lpstr>19.1 – Workbook Questions - Water hyacinth experiment</vt:lpstr>
      <vt:lpstr>19.1 – Workbook Questions - Water hyacinth experiment</vt:lpstr>
      <vt:lpstr>19.1 – Workbook Questions - Water hyacinth experiment</vt:lpstr>
      <vt:lpstr>19.2 – Workbook Questions – Big-Horn Sheep</vt:lpstr>
      <vt:lpstr>19.2 – Workbook Questions – Big-Horn Sheep</vt:lpstr>
      <vt:lpstr>19.3 – Workbook Questions – Selective breeding for high milk yield</vt:lpstr>
      <vt:lpstr>19.2 – Workbook Questions – Big-Horn Sheep</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19</dc:title>
  <dc:subject>Travel and Tourism</dc:subject>
  <dc:creator>Enderoth</dc:creator>
  <cp:keywords>Unit 19 – Organisms and their Environment</cp:keywords>
  <cp:lastModifiedBy>Stephen Rafferty</cp:lastModifiedBy>
  <cp:revision>1763</cp:revision>
  <cp:lastPrinted>2014-01-22T18:25:48Z</cp:lastPrinted>
  <dcterms:created xsi:type="dcterms:W3CDTF">2008-03-12T11:01:44Z</dcterms:created>
  <dcterms:modified xsi:type="dcterms:W3CDTF">2018-08-13T15:50:01Z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